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9" r:id="rId4"/>
    <p:sldId id="261" r:id="rId5"/>
    <p:sldId id="262" r:id="rId6"/>
    <p:sldId id="263" r:id="rId7"/>
    <p:sldId id="260" r:id="rId8"/>
    <p:sldId id="272" r:id="rId9"/>
    <p:sldId id="257" r:id="rId10"/>
    <p:sldId id="273" r:id="rId11"/>
    <p:sldId id="289" r:id="rId12"/>
    <p:sldId id="274" r:id="rId13"/>
    <p:sldId id="258" r:id="rId14"/>
    <p:sldId id="275" r:id="rId15"/>
    <p:sldId id="290" r:id="rId16"/>
    <p:sldId id="276" r:id="rId17"/>
    <p:sldId id="291" r:id="rId18"/>
    <p:sldId id="277" r:id="rId19"/>
    <p:sldId id="292" r:id="rId20"/>
    <p:sldId id="278" r:id="rId21"/>
    <p:sldId id="293" r:id="rId22"/>
    <p:sldId id="279" r:id="rId23"/>
    <p:sldId id="294" r:id="rId24"/>
    <p:sldId id="280" r:id="rId25"/>
    <p:sldId id="295" r:id="rId26"/>
    <p:sldId id="281" r:id="rId27"/>
    <p:sldId id="296" r:id="rId28"/>
    <p:sldId id="282" r:id="rId29"/>
    <p:sldId id="283" r:id="rId30"/>
    <p:sldId id="284" r:id="rId31"/>
    <p:sldId id="286" r:id="rId32"/>
    <p:sldId id="287" r:id="rId33"/>
    <p:sldId id="288" r:id="rId34"/>
    <p:sldId id="285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8D3B-FA1F-418B-9E12-D154D1D6DB5F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A53A-ABE2-4E4C-BA72-70D2E6672116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63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8D3B-FA1F-418B-9E12-D154D1D6DB5F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A53A-ABE2-4E4C-BA72-70D2E66721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209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8D3B-FA1F-418B-9E12-D154D1D6DB5F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A53A-ABE2-4E4C-BA72-70D2E66721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46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8D3B-FA1F-418B-9E12-D154D1D6DB5F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A53A-ABE2-4E4C-BA72-70D2E66721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50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8D3B-FA1F-418B-9E12-D154D1D6DB5F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A53A-ABE2-4E4C-BA72-70D2E6672116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20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8D3B-FA1F-418B-9E12-D154D1D6DB5F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A53A-ABE2-4E4C-BA72-70D2E66721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13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8D3B-FA1F-418B-9E12-D154D1D6DB5F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A53A-ABE2-4E4C-BA72-70D2E66721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69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8D3B-FA1F-418B-9E12-D154D1D6DB5F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A53A-ABE2-4E4C-BA72-70D2E66721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073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8D3B-FA1F-418B-9E12-D154D1D6DB5F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A53A-ABE2-4E4C-BA72-70D2E66721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44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4FA8D3B-FA1F-418B-9E12-D154D1D6DB5F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8AA53A-ABE2-4E4C-BA72-70D2E66721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07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8D3B-FA1F-418B-9E12-D154D1D6DB5F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A53A-ABE2-4E4C-BA72-70D2E66721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89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4FA8D3B-FA1F-418B-9E12-D154D1D6DB5F}" type="datetimeFigureOut">
              <a:rPr lang="cs-CZ" smtClean="0"/>
              <a:t>17.02.2022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C8AA53A-ABE2-4E4C-BA72-70D2E6672116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66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Z3nSM0Kfms" TargetMode="External"/><Relationship Id="rId2" Type="http://schemas.openxmlformats.org/officeDocument/2006/relationships/hyperlink" Target="https://www.youtube.com/watch?v=HoQEVVs5o6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XbE5uhiYJn0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skatelevize.cz/porady/10123460184-detska-zachranka-v-akci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4iSralulX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2F8E57-F928-4416-B460-C802211016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DÝCHÁNÍ A ČINNOST SRDCE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C2D2097-56B8-4B0A-856B-62CAA9865A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92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73781E-AD1C-4CD9-B4CA-A9855A7F5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541538" y="186432"/>
            <a:ext cx="10614142" cy="10017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412106-4FEA-463C-A507-D9CCDC6BE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95" y="0"/>
            <a:ext cx="10836085" cy="6857999"/>
          </a:xfrm>
        </p:spPr>
        <p:txBody>
          <a:bodyPr>
            <a:normAutofit/>
          </a:bodyPr>
          <a:lstStyle/>
          <a:p>
            <a:r>
              <a:rPr lang="cs-CZ" b="1" u="sng" dirty="0"/>
              <a:t>DÝCHACÍ SOUSTAVA</a:t>
            </a:r>
            <a:endParaRPr lang="cs-CZ" dirty="0"/>
          </a:p>
          <a:p>
            <a:pPr lvl="0"/>
            <a:r>
              <a:rPr lang="cs-CZ" dirty="0"/>
              <a:t>zajišťuje stálý přísun kyslíku, odvádí …………….   …………………………</a:t>
            </a:r>
          </a:p>
          <a:p>
            <a:pPr lvl="0"/>
            <a:r>
              <a:rPr lang="cs-CZ" dirty="0"/>
              <a:t>dělí se na plíce a cesty…………………………………</a:t>
            </a:r>
          </a:p>
          <a:p>
            <a:r>
              <a:rPr lang="cs-CZ" b="1" dirty="0"/>
              <a:t>Dýchací cesty</a:t>
            </a:r>
            <a:r>
              <a:rPr lang="cs-CZ" dirty="0"/>
              <a:t> dělíme na:</a:t>
            </a:r>
          </a:p>
          <a:p>
            <a:pPr lvl="0"/>
            <a:r>
              <a:rPr lang="cs-CZ" b="1" dirty="0"/>
              <a:t>………………………….cesty dýchací</a:t>
            </a:r>
            <a:r>
              <a:rPr lang="cs-CZ" dirty="0"/>
              <a:t> /dutina ……………………….., nosohltan/</a:t>
            </a:r>
          </a:p>
          <a:p>
            <a:pPr lvl="0"/>
            <a:r>
              <a:rPr lang="cs-CZ" b="1" dirty="0"/>
              <a:t>………………………………. cesty dýchací</a:t>
            </a:r>
            <a:r>
              <a:rPr lang="cs-CZ" dirty="0"/>
              <a:t> /hrtan, ……………………….., průdušky/</a:t>
            </a:r>
          </a:p>
          <a:p>
            <a:pPr lvl="0"/>
            <a:r>
              <a:rPr lang="cs-CZ" dirty="0"/>
              <a:t>Při </a:t>
            </a:r>
            <a:r>
              <a:rPr lang="cs-CZ" b="1" u="sng" dirty="0"/>
              <a:t>nádechu</a:t>
            </a:r>
            <a:r>
              <a:rPr lang="cs-CZ" dirty="0"/>
              <a:t> vstupuje </a:t>
            </a:r>
            <a:r>
              <a:rPr lang="cs-CZ" b="1" u="sng" dirty="0"/>
              <a:t>vzduch do dýchací soustavy</a:t>
            </a:r>
            <a:r>
              <a:rPr lang="cs-CZ" u="sng" dirty="0"/>
              <a:t> </a:t>
            </a:r>
            <a:r>
              <a:rPr lang="cs-CZ" b="1" u="sng" dirty="0"/>
              <a:t>……………..</a:t>
            </a:r>
            <a:r>
              <a:rPr lang="cs-CZ" u="sng" dirty="0"/>
              <a:t> </a:t>
            </a:r>
            <a:r>
              <a:rPr lang="cs-CZ" dirty="0"/>
              <a:t>nebo </a:t>
            </a:r>
            <a:r>
              <a:rPr lang="cs-CZ" b="1" u="sng" dirty="0"/>
              <a:t>…………………</a:t>
            </a:r>
            <a:r>
              <a:rPr lang="cs-CZ" dirty="0"/>
              <a:t>Dále </a:t>
            </a:r>
            <a:r>
              <a:rPr lang="cs-CZ" b="1" u="sng" dirty="0"/>
              <a:t>dutinou nosní</a:t>
            </a:r>
            <a:r>
              <a:rPr lang="cs-CZ" dirty="0"/>
              <a:t> a</a:t>
            </a:r>
          </a:p>
          <a:p>
            <a:pPr lvl="0"/>
            <a:r>
              <a:rPr lang="cs-CZ" dirty="0"/>
              <a:t> </a:t>
            </a:r>
            <a:r>
              <a:rPr lang="cs-CZ" b="1" u="sng" dirty="0"/>
              <a:t>hrtanem</a:t>
            </a:r>
            <a:r>
              <a:rPr lang="cs-CZ" dirty="0"/>
              <a:t> do </a:t>
            </a:r>
            <a:r>
              <a:rPr lang="cs-CZ" b="1" u="sng" dirty="0"/>
              <a:t>průdušnice</a:t>
            </a:r>
            <a:r>
              <a:rPr lang="cs-CZ" dirty="0"/>
              <a:t>. Ta se rozděluje do </a:t>
            </a:r>
            <a:r>
              <a:rPr lang="cs-CZ" b="1" u="sng" dirty="0"/>
              <a:t>dvou</a:t>
            </a:r>
            <a:r>
              <a:rPr lang="cs-CZ" u="sng" dirty="0"/>
              <a:t> </a:t>
            </a:r>
            <a:r>
              <a:rPr lang="cs-CZ" b="1" u="sng" dirty="0"/>
              <a:t>…………………………….</a:t>
            </a:r>
            <a:r>
              <a:rPr lang="cs-CZ" dirty="0"/>
              <a:t>, kterými vzduch vstupuje do </a:t>
            </a:r>
            <a:r>
              <a:rPr lang="cs-CZ" b="1" u="sng" dirty="0"/>
              <a:t>plic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Kyslík se v plicích váže na barvivo obsažené v ………………………Krev rozvádí kyslík do …………………………Z</a:t>
            </a:r>
          </a:p>
          <a:p>
            <a:pPr lvl="0"/>
            <a:r>
              <a:rPr lang="cs-CZ" dirty="0"/>
              <a:t> orgánů krev odvádí nepotřebný ………….  ……………………….. zpět do plic, kde se z krve uvolňuje a při ………………………odchází ven.</a:t>
            </a:r>
          </a:p>
          <a:p>
            <a:r>
              <a:rPr lang="cs-CZ" dirty="0"/>
              <a:t>Vhodnější je dýchat …………………než-</a:t>
            </a:r>
            <a:r>
              <a:rPr lang="cs-CZ" dirty="0" err="1"/>
              <a:t>li</a:t>
            </a:r>
            <a:r>
              <a:rPr lang="cs-CZ" dirty="0"/>
              <a:t> pusou, protože pomocí drobných chloupků se v nosní dutině</a:t>
            </a:r>
          </a:p>
          <a:p>
            <a:r>
              <a:rPr lang="cs-CZ" dirty="0"/>
              <a:t> zachycují…………………………</a:t>
            </a:r>
          </a:p>
          <a:p>
            <a:r>
              <a:rPr lang="cs-CZ" dirty="0"/>
              <a:t>Prevence před nemocemi dýchací soustavy: Dbáme na čistotu vzduchu a vyhýbáme se</a:t>
            </a:r>
          </a:p>
          <a:p>
            <a:r>
              <a:rPr lang="cs-CZ" dirty="0"/>
              <a:t> ………………………prostorám. Otužujeme se.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6053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73781E-AD1C-4CD9-B4CA-A9855A7F5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541538" y="186432"/>
            <a:ext cx="10614142" cy="10017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412106-4FEA-463C-A507-D9CCDC6BE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95" y="0"/>
            <a:ext cx="10836085" cy="6857999"/>
          </a:xfrm>
        </p:spPr>
        <p:txBody>
          <a:bodyPr>
            <a:normAutofit/>
          </a:bodyPr>
          <a:lstStyle/>
          <a:p>
            <a:r>
              <a:rPr lang="cs-CZ" b="1" u="sng" dirty="0"/>
              <a:t>DÝCHACÍ SOUSTAVA</a:t>
            </a:r>
            <a:endParaRPr lang="cs-CZ" dirty="0"/>
          </a:p>
          <a:p>
            <a:pPr lvl="0"/>
            <a:r>
              <a:rPr lang="cs-CZ" dirty="0"/>
              <a:t>zajišťuje stálý přísun kyslíku, odvádí </a:t>
            </a:r>
            <a:r>
              <a:rPr lang="cs-CZ" b="1" dirty="0"/>
              <a:t>oxid uhličitý</a:t>
            </a:r>
            <a:endParaRPr lang="cs-CZ" dirty="0"/>
          </a:p>
          <a:p>
            <a:pPr lvl="0"/>
            <a:r>
              <a:rPr lang="cs-CZ" dirty="0"/>
              <a:t>dělí se na plíce a cesty </a:t>
            </a:r>
            <a:r>
              <a:rPr lang="cs-CZ" b="1" dirty="0"/>
              <a:t>dýchací</a:t>
            </a:r>
            <a:endParaRPr lang="cs-CZ" dirty="0"/>
          </a:p>
          <a:p>
            <a:r>
              <a:rPr lang="cs-CZ" b="1" dirty="0"/>
              <a:t>Dýchací cesty</a:t>
            </a:r>
            <a:r>
              <a:rPr lang="cs-CZ" dirty="0"/>
              <a:t> dělíme na:</a:t>
            </a:r>
          </a:p>
          <a:p>
            <a:pPr lvl="0"/>
            <a:r>
              <a:rPr lang="cs-CZ" b="1" dirty="0"/>
              <a:t>Horní cesty dýchací</a:t>
            </a:r>
            <a:r>
              <a:rPr lang="cs-CZ" dirty="0"/>
              <a:t> /dutina ústní, nosohltan/</a:t>
            </a:r>
          </a:p>
          <a:p>
            <a:pPr lvl="0"/>
            <a:r>
              <a:rPr lang="cs-CZ" b="1" dirty="0"/>
              <a:t>Dolní cesty dýchací</a:t>
            </a:r>
            <a:r>
              <a:rPr lang="cs-CZ" dirty="0"/>
              <a:t> /hrtan, průdušnice, průdušky/</a:t>
            </a:r>
          </a:p>
          <a:p>
            <a:pPr lvl="0"/>
            <a:r>
              <a:rPr lang="cs-CZ" dirty="0"/>
              <a:t>Při </a:t>
            </a:r>
            <a:r>
              <a:rPr lang="cs-CZ" b="1" u="sng" dirty="0"/>
              <a:t>nádechu</a:t>
            </a:r>
            <a:r>
              <a:rPr lang="cs-CZ" dirty="0"/>
              <a:t> vstupuje </a:t>
            </a:r>
            <a:r>
              <a:rPr lang="cs-CZ" b="1" u="sng" dirty="0"/>
              <a:t>vzduch do dýchací soustavy</a:t>
            </a:r>
            <a:r>
              <a:rPr lang="cs-CZ" u="sng" dirty="0"/>
              <a:t> </a:t>
            </a:r>
            <a:r>
              <a:rPr lang="cs-CZ" b="1" u="sng" dirty="0"/>
              <a:t>nosem </a:t>
            </a:r>
            <a:r>
              <a:rPr lang="cs-CZ" dirty="0"/>
              <a:t>nebo </a:t>
            </a:r>
            <a:r>
              <a:rPr lang="cs-CZ" b="1" u="sng" dirty="0"/>
              <a:t>ústy. </a:t>
            </a:r>
            <a:r>
              <a:rPr lang="cs-CZ" dirty="0"/>
              <a:t>Dále </a:t>
            </a:r>
            <a:r>
              <a:rPr lang="cs-CZ" b="1" u="sng" dirty="0"/>
              <a:t>dutinou nosní</a:t>
            </a:r>
            <a:r>
              <a:rPr lang="cs-CZ" dirty="0"/>
              <a:t> a</a:t>
            </a:r>
          </a:p>
          <a:p>
            <a:pPr lvl="0"/>
            <a:r>
              <a:rPr lang="cs-CZ" dirty="0"/>
              <a:t> </a:t>
            </a:r>
            <a:r>
              <a:rPr lang="cs-CZ" b="1" u="sng" dirty="0"/>
              <a:t>hrtanem</a:t>
            </a:r>
            <a:r>
              <a:rPr lang="cs-CZ" dirty="0"/>
              <a:t> do </a:t>
            </a:r>
            <a:r>
              <a:rPr lang="cs-CZ" b="1" u="sng" dirty="0"/>
              <a:t>průdušnice</a:t>
            </a:r>
            <a:r>
              <a:rPr lang="cs-CZ" dirty="0"/>
              <a:t>. Ta se rozděluje do </a:t>
            </a:r>
            <a:r>
              <a:rPr lang="cs-CZ" b="1" u="sng" dirty="0"/>
              <a:t>dvou</a:t>
            </a:r>
            <a:r>
              <a:rPr lang="cs-CZ" u="sng" dirty="0"/>
              <a:t> </a:t>
            </a:r>
            <a:r>
              <a:rPr lang="cs-CZ" b="1" u="sng" dirty="0"/>
              <a:t>průdušek</a:t>
            </a:r>
            <a:r>
              <a:rPr lang="cs-CZ" dirty="0"/>
              <a:t>, kterými vzduch vstupuje do </a:t>
            </a:r>
            <a:r>
              <a:rPr lang="cs-CZ" b="1" u="sng" dirty="0"/>
              <a:t>plic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Kyslík se v plicích váže na barvivo obsažené </a:t>
            </a:r>
            <a:r>
              <a:rPr lang="cs-CZ" b="1" dirty="0"/>
              <a:t>v krvi. </a:t>
            </a:r>
            <a:r>
              <a:rPr lang="cs-CZ" dirty="0"/>
              <a:t>Krev rozvádí kyslík </a:t>
            </a:r>
            <a:r>
              <a:rPr lang="cs-CZ" b="1" dirty="0"/>
              <a:t>do celého těla</a:t>
            </a:r>
            <a:r>
              <a:rPr lang="cs-CZ" dirty="0"/>
              <a:t>. Z</a:t>
            </a:r>
          </a:p>
          <a:p>
            <a:pPr lvl="0"/>
            <a:r>
              <a:rPr lang="cs-CZ" dirty="0"/>
              <a:t> orgánů krev odvádí nepotřebný </a:t>
            </a:r>
            <a:r>
              <a:rPr lang="cs-CZ" b="1" dirty="0"/>
              <a:t>oxid uhličitý </a:t>
            </a:r>
            <a:r>
              <a:rPr lang="cs-CZ" dirty="0"/>
              <a:t>zpět do plic, kde se z krve uvolňuje a při </a:t>
            </a:r>
            <a:r>
              <a:rPr lang="cs-CZ" b="1" dirty="0"/>
              <a:t>výdechu </a:t>
            </a:r>
            <a:r>
              <a:rPr lang="cs-CZ" dirty="0"/>
              <a:t>odchází ven.</a:t>
            </a:r>
          </a:p>
          <a:p>
            <a:r>
              <a:rPr lang="cs-CZ" dirty="0"/>
              <a:t>Vhodnější je dýchat </a:t>
            </a:r>
            <a:r>
              <a:rPr lang="cs-CZ" b="1" dirty="0"/>
              <a:t>nosem </a:t>
            </a:r>
            <a:r>
              <a:rPr lang="cs-CZ" dirty="0"/>
              <a:t>než-</a:t>
            </a:r>
            <a:r>
              <a:rPr lang="cs-CZ" dirty="0" err="1"/>
              <a:t>li</a:t>
            </a:r>
            <a:r>
              <a:rPr lang="cs-CZ" dirty="0"/>
              <a:t> pusou, protože pomocí drobných chloupků se v nosní dutině</a:t>
            </a:r>
          </a:p>
          <a:p>
            <a:r>
              <a:rPr lang="cs-CZ" dirty="0"/>
              <a:t> zachycují</a:t>
            </a:r>
            <a:r>
              <a:rPr lang="cs-CZ" b="1" dirty="0"/>
              <a:t> nečistoty a vzduch se ohřívá.</a:t>
            </a:r>
            <a:endParaRPr lang="cs-CZ" dirty="0"/>
          </a:p>
          <a:p>
            <a:r>
              <a:rPr lang="cs-CZ" dirty="0"/>
              <a:t>Prevence před nemocemi dýchací soustavy: Dbáme na čistotu vzduchu a vyhýbáme se</a:t>
            </a:r>
          </a:p>
          <a:p>
            <a:r>
              <a:rPr lang="cs-CZ" dirty="0"/>
              <a:t> </a:t>
            </a:r>
            <a:r>
              <a:rPr lang="cs-CZ" b="1" dirty="0"/>
              <a:t>uzavřeným </a:t>
            </a:r>
            <a:r>
              <a:rPr lang="cs-CZ" dirty="0"/>
              <a:t>prostorám. Otužujeme se.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3750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revní a mizní oběh">
            <a:extLst>
              <a:ext uri="{FF2B5EF4-FFF2-40B4-BE49-F238E27FC236}">
                <a16:creationId xmlns:a16="http://schemas.microsoft.com/office/drawing/2014/main" id="{997A30AD-5CB4-416D-A1A6-0C2A30D20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359" y="144451"/>
            <a:ext cx="6714341" cy="6034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9626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ED2A19-E84C-46B4-9903-4FA334681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Oběhová (cévní soustava)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6414B0-E256-4900-969A-F8887D058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Oběhová soustava úzce souvisí s dýchací soustavou, ale je složitější. Proto k pochopení jejího složení a činnosti přikládám dvě videa. Obě si je opět pusťte, v pořadí, v kterém jsou přiloženy.</a:t>
            </a:r>
          </a:p>
          <a:p>
            <a:endParaRPr lang="cs-CZ" dirty="0">
              <a:hlinkClick r:id="rId2"/>
            </a:endParaRPr>
          </a:p>
          <a:p>
            <a:r>
              <a:rPr lang="cs-CZ" dirty="0">
                <a:hlinkClick r:id="rId2"/>
              </a:rPr>
              <a:t>Nic si nezapisuj, snaž se informacím porozumět a zapamatovat si je.</a:t>
            </a:r>
          </a:p>
          <a:p>
            <a:endParaRPr lang="cs-CZ" dirty="0">
              <a:hlinkClick r:id="rId2"/>
            </a:endParaRPr>
          </a:p>
          <a:p>
            <a:r>
              <a:rPr lang="cs-CZ" dirty="0">
                <a:hlinkClick r:id="rId2"/>
              </a:rPr>
              <a:t>https://www.youtube.com/watch?v=HoQEVVs5o6A</a:t>
            </a:r>
            <a:endParaRPr lang="cs-CZ" dirty="0">
              <a:hlinkClick r:id="rId3"/>
            </a:endParaRPr>
          </a:p>
          <a:p>
            <a:r>
              <a:rPr lang="cs-CZ" dirty="0">
                <a:hlinkClick r:id="rId3"/>
              </a:rPr>
              <a:t>https://www.youtube.com/watch?v=1Z3nSM0Kfms</a:t>
            </a:r>
            <a:endParaRPr lang="cs-CZ" dirty="0"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1486611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0F650520-98BA-452E-8BFB-CFF8B47A05EA}"/>
              </a:ext>
            </a:extLst>
          </p:cNvPr>
          <p:cNvSpPr/>
          <p:nvPr/>
        </p:nvSpPr>
        <p:spPr>
          <a:xfrm>
            <a:off x="603681" y="0"/>
            <a:ext cx="10617693" cy="628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899795" algn="just">
              <a:lnSpc>
                <a:spcPct val="150000"/>
              </a:lnSpc>
              <a:spcAft>
                <a:spcPts val="0"/>
              </a:spcAft>
            </a:pPr>
            <a:r>
              <a:rPr lang="cs-CZ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OBĚHOVÁ SOUSTAVA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899795" algn="just">
              <a:lnSpc>
                <a:spcPct val="150000"/>
              </a:lnSpc>
              <a:spcAft>
                <a:spcPts val="0"/>
              </a:spcAft>
            </a:pPr>
            <a:r>
              <a:rPr lang="cs-CZ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zajišťuje: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proudění ……………………………. zásobování těla …………………………………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899795" algn="just">
              <a:lnSpc>
                <a:spcPct val="150000"/>
              </a:lnSpc>
              <a:spcAft>
                <a:spcPts val="0"/>
              </a:spcAft>
            </a:pPr>
            <a:r>
              <a:rPr lang="cs-CZ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tvoří ji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 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srdce, ………………………, krev                       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90043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Srdce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dutý sval v ……………………………. koši, smršťuje a uvolňuje se, pracuje ……………                                                                       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90043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Cévy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rozvádějí ………………… po celém těle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00430" algn="just">
              <a:lnSpc>
                <a:spcPct val="150000"/>
              </a:lnSpc>
              <a:spcAft>
                <a:spcPts val="0"/>
              </a:spcAft>
            </a:pPr>
            <a:r>
              <a:rPr lang="cs-CZ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Cévy dělíme na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tepny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rozvádějí ………………………….krev od srdce do těla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00430" algn="just">
              <a:lnSpc>
                <a:spcPct val="150000"/>
              </a:lnSpc>
              <a:spcAft>
                <a:spcPts val="0"/>
              </a:spcAft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žíly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vracejí odkysličenou krev zpět do……………………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00430" algn="just">
              <a:lnSpc>
                <a:spcPct val="150000"/>
              </a:lnSpc>
              <a:spcAft>
                <a:spcPts val="0"/>
              </a:spcAft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vlásečnice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spojují tepny a žíly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90043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Krev –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červená tekutina, která se skládá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červených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krvinek (rozvádějí po těle……………..a ……………  ………………………..),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bílých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………………………(pohlcují a zneškodňují bakterie a škodlivé látky),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krevních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……………………………..(srážejí krev při krvácení) a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krevní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……………………….…(obsahuje živiny)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900430" indent="-685800" algn="just">
              <a:lnSpc>
                <a:spcPct val="150000"/>
              </a:lnSpc>
              <a:spcAft>
                <a:spcPts val="0"/>
              </a:spcAft>
            </a:pPr>
            <a:r>
              <a:rPr lang="cs-CZ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Prevence před nemocemi oběhové soustavy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900430" indent="-415290" algn="just">
              <a:lnSpc>
                <a:spcPct val="150000"/>
              </a:lnSpc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-zdravý životní styl /zdravá ………………………..(omezení tuků), sportování, nekouřit, nepít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900430" indent="-415290" algn="just">
              <a:lnSpc>
                <a:spcPct val="150000"/>
              </a:lnSpc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…………………………………Krví se přenášejí velmi nebezpečné nemoci – AIDS, žloutenka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typuB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900430" indent="-415290" algn="just">
              <a:lnSpc>
                <a:spcPct val="150000"/>
              </a:lnSpc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 přenosu dochází při opakovaném používání injekčních stříkaček.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Nikdy na ně………………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697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0F650520-98BA-452E-8BFB-CFF8B47A05EA}"/>
              </a:ext>
            </a:extLst>
          </p:cNvPr>
          <p:cNvSpPr/>
          <p:nvPr/>
        </p:nvSpPr>
        <p:spPr>
          <a:xfrm>
            <a:off x="603681" y="0"/>
            <a:ext cx="10617693" cy="628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899795" algn="just">
              <a:lnSpc>
                <a:spcPct val="150000"/>
              </a:lnSpc>
              <a:spcAft>
                <a:spcPts val="0"/>
              </a:spcAft>
            </a:pPr>
            <a:r>
              <a:rPr lang="cs-CZ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OBĚHOVÁ SOUSTAVA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899795" algn="just">
              <a:lnSpc>
                <a:spcPct val="150000"/>
              </a:lnSpc>
              <a:spcAft>
                <a:spcPts val="0"/>
              </a:spcAft>
            </a:pPr>
            <a:r>
              <a:rPr lang="cs-CZ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zajišťuje: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proudění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krve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zásobování těla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živinami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899795" algn="just">
              <a:lnSpc>
                <a:spcPct val="150000"/>
              </a:lnSpc>
              <a:spcAft>
                <a:spcPts val="0"/>
              </a:spcAft>
            </a:pPr>
            <a:r>
              <a:rPr lang="cs-CZ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tvoří ji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 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srdce, cévy a  krev                       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90043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Srdce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dutý sval v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hrudním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koši, smršťuje a uvolňuje se, pracuje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nepřetržitě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90043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Cévy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rozvádějí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krev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 celém těle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00430" algn="just">
              <a:lnSpc>
                <a:spcPct val="150000"/>
              </a:lnSpc>
              <a:spcAft>
                <a:spcPts val="0"/>
              </a:spcAft>
            </a:pPr>
            <a:r>
              <a:rPr lang="cs-CZ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Cévy dělíme na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tepny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rozvádějí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okysličenou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krev od srdce do těla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00430" algn="just">
              <a:lnSpc>
                <a:spcPct val="150000"/>
              </a:lnSpc>
              <a:spcAft>
                <a:spcPts val="0"/>
              </a:spcAft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žíly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vracejí odkysličenou krev (nasycenou oxidem uhličitým) zpět do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srdce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00430" algn="just">
              <a:lnSpc>
                <a:spcPct val="150000"/>
              </a:lnSpc>
              <a:spcAft>
                <a:spcPts val="0"/>
              </a:spcAft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vlásečnice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spojují tepny a žíly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90043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Krev –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červená tekutina, která se skládá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červených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krvinek (rozvádějí po těle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kyslík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živiny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bílých krvinek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(pohlcují a zneškodňují bakterie a škodlivé látky),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krevních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destiček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(srážejí krev při krvácení) a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krevní plazmy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(obsahuje živiny)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900430" indent="-685800" algn="just">
              <a:lnSpc>
                <a:spcPct val="150000"/>
              </a:lnSpc>
              <a:spcAft>
                <a:spcPts val="0"/>
              </a:spcAft>
            </a:pPr>
            <a:r>
              <a:rPr lang="cs-CZ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Prevence před nemocemi oběhové soustavy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900430" indent="-415290" algn="just">
              <a:lnSpc>
                <a:spcPct val="150000"/>
              </a:lnSpc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-zdravý životní styl /zdravá strava (omezení tuků), sportování, nekouřit, nepít alkohol. Krví se přenášejí velmi nebezpečné nemoci – AIDS, žloutenka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typuB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900430" indent="-415290" algn="just">
              <a:lnSpc>
                <a:spcPct val="150000"/>
              </a:lnSpc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 přenosu dochází při opakovaném používání injekčních stříkaček.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Nikdy na ně nesahej.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151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5D4D07-3D2A-42EE-977E-28E1E87C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538" y="286603"/>
            <a:ext cx="10614142" cy="627797"/>
          </a:xfrm>
        </p:spPr>
        <p:txBody>
          <a:bodyPr>
            <a:normAutofit fontScale="90000"/>
          </a:bodyPr>
          <a:lstStyle/>
          <a:p>
            <a:r>
              <a:rPr lang="cs-CZ" dirty="0"/>
              <a:t>Seřaď věty, jak jdou správně za sebou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BB4436-4CBB-4EB0-9B43-43C81DEB1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208" y="1322773"/>
            <a:ext cx="10880472" cy="4759385"/>
          </a:xfrm>
        </p:spPr>
        <p:txBody>
          <a:bodyPr>
            <a:normAutofit/>
          </a:bodyPr>
          <a:lstStyle/>
          <a:p>
            <a:r>
              <a:rPr lang="cs-CZ" sz="2400" b="1" dirty="0"/>
              <a:t>A)Při nádechu putuje kyslík do plic.</a:t>
            </a:r>
          </a:p>
          <a:p>
            <a:r>
              <a:rPr lang="cs-CZ" sz="2400" b="1" dirty="0"/>
              <a:t>B</a:t>
            </a:r>
            <a:r>
              <a:rPr lang="cs-CZ" sz="2400" dirty="0"/>
              <a:t>)Červené krvinky předají kyslík ve vlásečnicích orgánům, aby mohly </a:t>
            </a:r>
          </a:p>
          <a:p>
            <a:r>
              <a:rPr lang="cs-CZ" sz="2400" dirty="0"/>
              <a:t>orgány pracovat.</a:t>
            </a:r>
          </a:p>
          <a:p>
            <a:r>
              <a:rPr lang="cs-CZ" sz="2400" b="1" dirty="0"/>
              <a:t>C)</a:t>
            </a:r>
            <a:r>
              <a:rPr lang="cs-CZ" sz="2400" dirty="0"/>
              <a:t>V plicích je oxid uhličitý předán z krve do průdušnic. </a:t>
            </a:r>
          </a:p>
          <a:p>
            <a:r>
              <a:rPr lang="cs-CZ" sz="2400" b="1" dirty="0"/>
              <a:t>D</a:t>
            </a:r>
            <a:r>
              <a:rPr lang="cs-CZ" sz="2400" dirty="0"/>
              <a:t>)Kyslík je v plicích předán do krve – červeným krvinkám.</a:t>
            </a:r>
          </a:p>
          <a:p>
            <a:r>
              <a:rPr lang="cs-CZ" sz="2400" b="1" dirty="0"/>
              <a:t>E)</a:t>
            </a:r>
            <a:r>
              <a:rPr lang="cs-CZ" sz="2400" dirty="0"/>
              <a:t>Srdce odkysličenou krev (nasycenou oxidem uhličitým) vypumpuje do plic.</a:t>
            </a:r>
          </a:p>
          <a:p>
            <a:r>
              <a:rPr lang="cs-CZ" sz="2400" b="1" dirty="0"/>
              <a:t>F)</a:t>
            </a:r>
            <a:r>
              <a:rPr lang="cs-CZ" sz="2400" dirty="0"/>
              <a:t>Při činnosti orgánů vzniká oxid uhličitý, který je sebrán červenými krvinkami a je jimi nesen z orgánu zpět do srdce.</a:t>
            </a:r>
          </a:p>
          <a:p>
            <a:r>
              <a:rPr lang="cs-CZ" sz="2400" b="1" dirty="0"/>
              <a:t>G</a:t>
            </a:r>
            <a:r>
              <a:rPr lang="cs-CZ" sz="2400" dirty="0"/>
              <a:t>)Oxid uhličitý odchází výdechem z těla pryč.</a:t>
            </a:r>
          </a:p>
        </p:txBody>
      </p:sp>
      <p:pic>
        <p:nvPicPr>
          <p:cNvPr id="2050" name="Picture 2" descr="Oběhová soustava – Wikipedie">
            <a:extLst>
              <a:ext uri="{FF2B5EF4-FFF2-40B4-BE49-F238E27FC236}">
                <a16:creationId xmlns:a16="http://schemas.microsoft.com/office/drawing/2014/main" id="{1FE61DEA-1AC5-4F2B-A783-06F627DC4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9069" y="119433"/>
            <a:ext cx="2712832" cy="3511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33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5D4D07-3D2A-42EE-977E-28E1E87C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538" y="286603"/>
            <a:ext cx="10614142" cy="627797"/>
          </a:xfrm>
        </p:spPr>
        <p:txBody>
          <a:bodyPr>
            <a:normAutofit fontScale="90000"/>
          </a:bodyPr>
          <a:lstStyle/>
          <a:p>
            <a:r>
              <a:rPr lang="cs-CZ" dirty="0"/>
              <a:t>Seřaď věty, jak jdou správně za sebou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BB4436-4CBB-4EB0-9B43-43C81DEB1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208" y="1322773"/>
            <a:ext cx="10880472" cy="4759385"/>
          </a:xfrm>
        </p:spPr>
        <p:txBody>
          <a:bodyPr>
            <a:normAutofit lnSpcReduction="10000"/>
          </a:bodyPr>
          <a:lstStyle/>
          <a:p>
            <a:r>
              <a:rPr lang="cs-CZ" sz="2400" b="1" dirty="0"/>
              <a:t>A)Při nádechu putuje kyslík do plic.</a:t>
            </a:r>
          </a:p>
          <a:p>
            <a:r>
              <a:rPr lang="cs-CZ" sz="2400" b="1" dirty="0"/>
              <a:t>B</a:t>
            </a:r>
            <a:r>
              <a:rPr lang="cs-CZ" sz="2400" dirty="0"/>
              <a:t>)Červené krvinky předají kyslík ve vlásečnicích orgánům, aby mohly </a:t>
            </a:r>
          </a:p>
          <a:p>
            <a:r>
              <a:rPr lang="cs-CZ" sz="2400" dirty="0"/>
              <a:t>orgány pracovat.</a:t>
            </a:r>
          </a:p>
          <a:p>
            <a:r>
              <a:rPr lang="cs-CZ" sz="2400" b="1" dirty="0"/>
              <a:t>C)</a:t>
            </a:r>
            <a:r>
              <a:rPr lang="cs-CZ" sz="2400" dirty="0"/>
              <a:t>V plicích je oxid uhličitý předán z krve do průdušnic. </a:t>
            </a:r>
          </a:p>
          <a:p>
            <a:r>
              <a:rPr lang="cs-CZ" sz="2400" b="1" dirty="0"/>
              <a:t>D</a:t>
            </a:r>
            <a:r>
              <a:rPr lang="cs-CZ" sz="2400" dirty="0"/>
              <a:t>)Kyslík je v plicích předán do krve – červeným krvinkám.</a:t>
            </a:r>
          </a:p>
          <a:p>
            <a:r>
              <a:rPr lang="cs-CZ" sz="2400" b="1" dirty="0"/>
              <a:t>E)</a:t>
            </a:r>
            <a:r>
              <a:rPr lang="cs-CZ" sz="2400" dirty="0"/>
              <a:t>Srdce odkysličenou krev (nasycenou oxidem uhličitým) vypumpuje do plic.</a:t>
            </a:r>
          </a:p>
          <a:p>
            <a:r>
              <a:rPr lang="cs-CZ" sz="2400" b="1" dirty="0"/>
              <a:t>F)</a:t>
            </a:r>
            <a:r>
              <a:rPr lang="cs-CZ" sz="2400" dirty="0"/>
              <a:t>Při činnosti orgánů vzniká oxid uhličitý, který je sebrán červenými krvinkami a je jimi nesen z orgánu zpět do srdce.</a:t>
            </a:r>
          </a:p>
          <a:p>
            <a:r>
              <a:rPr lang="cs-CZ" sz="2400" b="1" dirty="0"/>
              <a:t>G</a:t>
            </a:r>
            <a:r>
              <a:rPr lang="cs-CZ" sz="2400" dirty="0"/>
              <a:t>)Oxid uhličitý odchází výdechem z těla pryč.</a:t>
            </a:r>
          </a:p>
          <a:p>
            <a:r>
              <a:rPr lang="cs-CZ" sz="2400" dirty="0"/>
              <a:t>A) D) B) F) E) C) G) </a:t>
            </a:r>
          </a:p>
        </p:txBody>
      </p:sp>
      <p:pic>
        <p:nvPicPr>
          <p:cNvPr id="2050" name="Picture 2" descr="Oběhová soustava – Wikipedie">
            <a:extLst>
              <a:ext uri="{FF2B5EF4-FFF2-40B4-BE49-F238E27FC236}">
                <a16:creationId xmlns:a16="http://schemas.microsoft.com/office/drawing/2014/main" id="{1FE61DEA-1AC5-4F2B-A783-06F627DC4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9069" y="119433"/>
            <a:ext cx="2712832" cy="3511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756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6EDFDB-01EF-45F7-A547-D31086782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Urči pravdivost následujících vět.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1FBADE-4DF7-42BB-BFE3-FED08E00D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V TEPNÁCH PROUDÍ KYSLÍK.</a:t>
            </a:r>
          </a:p>
        </p:txBody>
      </p:sp>
    </p:spTree>
    <p:extLst>
      <p:ext uri="{BB962C8B-B14F-4D97-AF65-F5344CB8AC3E}">
        <p14:creationId xmlns:p14="http://schemas.microsoft.com/office/powerpoint/2010/main" val="1909089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6EDFDB-01EF-45F7-A547-D31086782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Urči pravdivost následujících vět.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1FBADE-4DF7-42BB-BFE3-FED08E00D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V TEPNÁCH PROUDÍ KYSLÍK. ANO</a:t>
            </a:r>
          </a:p>
        </p:txBody>
      </p:sp>
    </p:spTree>
    <p:extLst>
      <p:ext uri="{BB962C8B-B14F-4D97-AF65-F5344CB8AC3E}">
        <p14:creationId xmlns:p14="http://schemas.microsoft.com/office/powerpoint/2010/main" val="389939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5EF19B-3324-4E85-99AC-F91036FED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-95137"/>
            <a:ext cx="10058400" cy="1450757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Co potřebují naše svaly k růstu? Aby mohli růst?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C0285A-8A4A-4CC9-A23F-539076C39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9073610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6EDFDB-01EF-45F7-A547-D31086782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Urči pravdivost následujících vět.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1FBADE-4DF7-42BB-BFE3-FED08E00D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V ŽILÁCH DOCHÁZÍ K PŘEDÁNÍ KYSLÍKU DO KRVE.</a:t>
            </a:r>
          </a:p>
        </p:txBody>
      </p:sp>
    </p:spTree>
    <p:extLst>
      <p:ext uri="{BB962C8B-B14F-4D97-AF65-F5344CB8AC3E}">
        <p14:creationId xmlns:p14="http://schemas.microsoft.com/office/powerpoint/2010/main" val="2120346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6EDFDB-01EF-45F7-A547-D31086782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Urči pravdivost následujících vět.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1FBADE-4DF7-42BB-BFE3-FED08E00D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strike="sngStrike" dirty="0"/>
              <a:t>V ŽILÁCH </a:t>
            </a:r>
            <a:r>
              <a:rPr lang="cs-CZ" sz="3200" dirty="0"/>
              <a:t>DOCHÁZÍ K PŘEDÁNÍ KYSLÍKU DO KRVE.</a:t>
            </a:r>
          </a:p>
          <a:p>
            <a:r>
              <a:rPr lang="cs-CZ" sz="3200" dirty="0"/>
              <a:t>V PLICÍCH</a:t>
            </a:r>
          </a:p>
        </p:txBody>
      </p:sp>
    </p:spTree>
    <p:extLst>
      <p:ext uri="{BB962C8B-B14F-4D97-AF65-F5344CB8AC3E}">
        <p14:creationId xmlns:p14="http://schemas.microsoft.com/office/powerpoint/2010/main" val="20292224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6EDFDB-01EF-45F7-A547-D31086782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Urči pravdivost následujících vět.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1FBADE-4DF7-42BB-BFE3-FED08E00D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V ŽILÁCH PROUDÍ KYSLÍK.</a:t>
            </a:r>
          </a:p>
        </p:txBody>
      </p:sp>
    </p:spTree>
    <p:extLst>
      <p:ext uri="{BB962C8B-B14F-4D97-AF65-F5344CB8AC3E}">
        <p14:creationId xmlns:p14="http://schemas.microsoft.com/office/powerpoint/2010/main" val="10987802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6EDFDB-01EF-45F7-A547-D31086782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Urči pravdivost následujících vět.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1FBADE-4DF7-42BB-BFE3-FED08E00D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strike="sngStrike" dirty="0"/>
              <a:t>V ŽILÁCH </a:t>
            </a:r>
            <a:r>
              <a:rPr lang="cs-CZ" sz="3200" dirty="0"/>
              <a:t>PROUDÍ KYSLÍK -.</a:t>
            </a:r>
          </a:p>
          <a:p>
            <a:r>
              <a:rPr lang="cs-CZ" sz="3200" dirty="0"/>
              <a:t>V TEPNÁCH</a:t>
            </a:r>
          </a:p>
        </p:txBody>
      </p:sp>
    </p:spTree>
    <p:extLst>
      <p:ext uri="{BB962C8B-B14F-4D97-AF65-F5344CB8AC3E}">
        <p14:creationId xmlns:p14="http://schemas.microsoft.com/office/powerpoint/2010/main" val="36873885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6EDFDB-01EF-45F7-A547-D31086782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Urči pravdivost následujících vět.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1FBADE-4DF7-42BB-BFE3-FED08E00D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V ŽILÁCH PROUDÍ KYSLÍK.</a:t>
            </a:r>
          </a:p>
        </p:txBody>
      </p:sp>
    </p:spTree>
    <p:extLst>
      <p:ext uri="{BB962C8B-B14F-4D97-AF65-F5344CB8AC3E}">
        <p14:creationId xmlns:p14="http://schemas.microsoft.com/office/powerpoint/2010/main" val="31864140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6EDFDB-01EF-45F7-A547-D31086782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Urči pravdivost následujících vět.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1FBADE-4DF7-42BB-BFE3-FED08E00D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V ŽILÁCH PROUDÍ </a:t>
            </a:r>
            <a:r>
              <a:rPr lang="cs-CZ" sz="3200" strike="sngStrike" dirty="0"/>
              <a:t>KYSLÍK</a:t>
            </a:r>
            <a:r>
              <a:rPr lang="cs-CZ" sz="3200" dirty="0"/>
              <a:t>. OXID UHLIČITÝ</a:t>
            </a:r>
          </a:p>
        </p:txBody>
      </p:sp>
    </p:spTree>
    <p:extLst>
      <p:ext uri="{BB962C8B-B14F-4D97-AF65-F5344CB8AC3E}">
        <p14:creationId xmlns:p14="http://schemas.microsoft.com/office/powerpoint/2010/main" val="13101829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6EDFDB-01EF-45F7-A547-D31086782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Urči pravdivost následujících vět.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1FBADE-4DF7-42BB-BFE3-FED08E00D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BÍLÉ KRVINKY NESOU KYSLÍK A OXID UHLIČITÝ.</a:t>
            </a:r>
          </a:p>
        </p:txBody>
      </p:sp>
    </p:spTree>
    <p:extLst>
      <p:ext uri="{BB962C8B-B14F-4D97-AF65-F5344CB8AC3E}">
        <p14:creationId xmlns:p14="http://schemas.microsoft.com/office/powerpoint/2010/main" val="4190179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6EDFDB-01EF-45F7-A547-D31086782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Urči pravdivost následujících vět.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1FBADE-4DF7-42BB-BFE3-FED08E00D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strike="sngStrike" dirty="0"/>
              <a:t>BÍLÉ KRVINKY </a:t>
            </a:r>
            <a:r>
              <a:rPr lang="cs-CZ" sz="3200" dirty="0"/>
              <a:t>NESOU KYSLÍK A OXID UHLIČITÝ.</a:t>
            </a:r>
          </a:p>
          <a:p>
            <a:r>
              <a:rPr lang="cs-CZ" sz="3200" dirty="0"/>
              <a:t>ČERVENÉ KRVINKY</a:t>
            </a:r>
          </a:p>
        </p:txBody>
      </p:sp>
    </p:spTree>
    <p:extLst>
      <p:ext uri="{BB962C8B-B14F-4D97-AF65-F5344CB8AC3E}">
        <p14:creationId xmlns:p14="http://schemas.microsoft.com/office/powerpoint/2010/main" val="20126132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6EDFDB-01EF-45F7-A547-D31086782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Urči pravdivost následujících vět.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1FBADE-4DF7-42BB-BFE3-FED08E00D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KREVNÍ PLAZMA JE SOUČÁSTÍ KRVE.</a:t>
            </a:r>
          </a:p>
        </p:txBody>
      </p:sp>
    </p:spTree>
    <p:extLst>
      <p:ext uri="{BB962C8B-B14F-4D97-AF65-F5344CB8AC3E}">
        <p14:creationId xmlns:p14="http://schemas.microsoft.com/office/powerpoint/2010/main" val="22288547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6EDFDB-01EF-45F7-A547-D31086782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Urči pravdivost následujících vět.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1FBADE-4DF7-42BB-BFE3-FED08E00D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ŽIVINY SE K ORGÁNŮM DOSTANOU DÍKY KRVI.</a:t>
            </a:r>
          </a:p>
        </p:txBody>
      </p:sp>
    </p:spTree>
    <p:extLst>
      <p:ext uri="{BB962C8B-B14F-4D97-AF65-F5344CB8AC3E}">
        <p14:creationId xmlns:p14="http://schemas.microsoft.com/office/powerpoint/2010/main" val="1776681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5EF19B-3324-4E85-99AC-F91036FED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-95137"/>
            <a:ext cx="10058400" cy="1450757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Co potřebují naše svaly ke své činnosti?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C0285A-8A4A-4CC9-A23F-539076C39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Čím musí být svaly zásobeny, aby mohly vykonávat svou činnost?</a:t>
            </a:r>
          </a:p>
          <a:p>
            <a:endParaRPr lang="cs-CZ" sz="4000" dirty="0"/>
          </a:p>
          <a:p>
            <a:r>
              <a:rPr lang="cs-CZ" sz="4000" dirty="0"/>
              <a:t>Nebo jinak řečeno, co potřebují všechny orgány v těle člověka, aby mohly fungovat?</a:t>
            </a:r>
          </a:p>
        </p:txBody>
      </p:sp>
    </p:spTree>
    <p:extLst>
      <p:ext uri="{BB962C8B-B14F-4D97-AF65-F5344CB8AC3E}">
        <p14:creationId xmlns:p14="http://schemas.microsoft.com/office/powerpoint/2010/main" val="10458333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AA0242-FFD8-43D6-9C8B-E433229BE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BYCHOM MĚLI DĚLAT, ABYCHOM MĚLI ZDRAVÉ SRDCE A CÉVY?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CD6786-C2C9-4A6D-A574-C20BCFF67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SRDCE A CÉVY NIČÍ?</a:t>
            </a:r>
          </a:p>
        </p:txBody>
      </p:sp>
    </p:spTree>
    <p:extLst>
      <p:ext uri="{BB962C8B-B14F-4D97-AF65-F5344CB8AC3E}">
        <p14:creationId xmlns:p14="http://schemas.microsoft.com/office/powerpoint/2010/main" val="30802636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F6BA8-D303-4256-B8B1-6BAA909C1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Onemocnění cév</a:t>
            </a:r>
          </a:p>
        </p:txBody>
      </p:sp>
      <p:pic>
        <p:nvPicPr>
          <p:cNvPr id="3074" name="Picture 2" descr="Co mohou udělat lidé, kterým se ucpávají cévy - Vitalia.cz">
            <a:extLst>
              <a:ext uri="{FF2B5EF4-FFF2-40B4-BE49-F238E27FC236}">
                <a16:creationId xmlns:a16="http://schemas.microsoft.com/office/drawing/2014/main" id="{F021AF65-BA50-44D8-BC41-845C272E97E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076" y="2132953"/>
            <a:ext cx="28003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ečujte o své cévy jídlem | Vím, co jím">
            <a:extLst>
              <a:ext uri="{FF2B5EF4-FFF2-40B4-BE49-F238E27FC236}">
                <a16:creationId xmlns:a16="http://schemas.microsoft.com/office/drawing/2014/main" id="{6BD19C9F-CFF7-489C-B7BD-24D648610C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338" y="4172903"/>
            <a:ext cx="24098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6703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F6BA8-D303-4256-B8B1-6BAA909C1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Onemocnění AIDS – vir HIV</a:t>
            </a:r>
          </a:p>
        </p:txBody>
      </p:sp>
      <p:pic>
        <p:nvPicPr>
          <p:cNvPr id="4098" name="Picture 2" descr="Lidé možnost nákazy virem HIV stále podceňují - Deník.cz">
            <a:extLst>
              <a:ext uri="{FF2B5EF4-FFF2-40B4-BE49-F238E27FC236}">
                <a16:creationId xmlns:a16="http://schemas.microsoft.com/office/drawing/2014/main" id="{79EFB1AD-10C9-4149-AF3B-F9BB960CE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180" y="2152003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Nemoc AIDS je jako ledovec, vidíte vlastně jen špičku. A pod hladinou se  skrývá smrtelné nebezpečí | Hradec Králové">
            <a:extLst>
              <a:ext uri="{FF2B5EF4-FFF2-40B4-BE49-F238E27FC236}">
                <a16:creationId xmlns:a16="http://schemas.microsoft.com/office/drawing/2014/main" id="{E2B34901-7DB8-456B-8F11-7937D7754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355" y="4372928"/>
            <a:ext cx="2695575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6ECAF8-606A-440B-80AC-0B8C21D79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9602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F6BA8-D303-4256-B8B1-6BAA909C1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Žloutenka typu C</a:t>
            </a:r>
          </a:p>
        </p:txBody>
      </p:sp>
      <p:pic>
        <p:nvPicPr>
          <p:cNvPr id="5122" name="Picture 2" descr="Žloutenka A B C E a novorozenecké žloutenka: Vše co potřebujete vědět">
            <a:extLst>
              <a:ext uri="{FF2B5EF4-FFF2-40B4-BE49-F238E27FC236}">
                <a16:creationId xmlns:a16="http://schemas.microsoft.com/office/drawing/2014/main" id="{32B99435-7FE2-42C8-AEB4-AEB89354D89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94" y="200912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Žloutenka typu C: sledujeme vše k tématu - Vitalia.cz">
            <a:extLst>
              <a:ext uri="{FF2B5EF4-FFF2-40B4-BE49-F238E27FC236}">
                <a16:creationId xmlns:a16="http://schemas.microsoft.com/office/drawing/2014/main" id="{E535485F-7793-4927-9EDE-88AD7E0761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53" y="4235758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I vy můžete mít hepatitidu C. Nechte se otestovat! - Zdraví.Euro.cz">
            <a:extLst>
              <a:ext uri="{FF2B5EF4-FFF2-40B4-BE49-F238E27FC236}">
                <a16:creationId xmlns:a16="http://schemas.microsoft.com/office/drawing/2014/main" id="{8F467881-A89B-4CA5-8EA6-934F67E05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549" y="2393781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Jehly pro feťáky zdarma?“ aneb Základní informace o harm reduction - Blog  iDNES.cz">
            <a:extLst>
              <a:ext uri="{FF2B5EF4-FFF2-40B4-BE49-F238E27FC236}">
                <a16:creationId xmlns:a16="http://schemas.microsoft.com/office/drawing/2014/main" id="{B5FAE3FC-B9B6-47BA-8C8F-1E64400495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0735" y="3752203"/>
            <a:ext cx="27622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8215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BBAFD-6A5E-41D5-9B10-D4B65B7D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pomoc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674CB3-8490-4913-A54F-BF0BC9033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https://www.ceskatelevize.cz/porady/10123460184-detska-zachranka-v-akci/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0753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00A0A1-23D0-4263-BC48-2C489C75F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-317079"/>
            <a:ext cx="10058400" cy="1450757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Zkus na svém těle následující…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B1F625-81D4-4F3E-A0DD-69B52F6DC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Sedni si na židli, do křesla a vnímej své tělo. Jak dýcháš, jak se cítíš…</a:t>
            </a:r>
          </a:p>
          <a:p>
            <a:r>
              <a:rPr lang="cs-CZ" sz="3600" dirty="0"/>
              <a:t>Teď vstaň a udělej 30 dřepů s výskokem</a:t>
            </a:r>
          </a:p>
          <a:p>
            <a:endParaRPr lang="cs-CZ" sz="3600" dirty="0"/>
          </a:p>
          <a:p>
            <a:r>
              <a:rPr lang="cs-CZ" sz="3600" dirty="0"/>
              <a:t>Zkus si uvědomit, co se na tvém těle změnilo. </a:t>
            </a:r>
            <a:r>
              <a:rPr lang="cs-CZ" sz="3600" b="1" dirty="0"/>
              <a:t>Jak reaguje tvé tělo na zvýšenou tělesnou aktivitu?</a:t>
            </a:r>
          </a:p>
        </p:txBody>
      </p:sp>
    </p:spTree>
    <p:extLst>
      <p:ext uri="{BB962C8B-B14F-4D97-AF65-F5344CB8AC3E}">
        <p14:creationId xmlns:p14="http://schemas.microsoft.com/office/powerpoint/2010/main" val="3337757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0BDBAB-F54B-4092-849F-A2D4AEB59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Co jsme na svém těle mohli pozorovat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E3080C-A79F-4834-B1BB-60828610E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Začali jsme rychleji dýchat</a:t>
            </a:r>
          </a:p>
          <a:p>
            <a:endParaRPr lang="cs-CZ" sz="3600" dirty="0"/>
          </a:p>
          <a:p>
            <a:r>
              <a:rPr lang="cs-CZ" sz="3600" dirty="0"/>
              <a:t>Naše srdce začalo rychleji být</a:t>
            </a:r>
          </a:p>
          <a:p>
            <a:endParaRPr lang="cs-CZ" sz="3600" dirty="0"/>
          </a:p>
          <a:p>
            <a:r>
              <a:rPr lang="cs-CZ" sz="3600" dirty="0"/>
              <a:t>Někdo se možná začal potit</a:t>
            </a:r>
          </a:p>
          <a:p>
            <a:r>
              <a:rPr lang="cs-CZ" sz="3600" b="1" dirty="0">
                <a:solidFill>
                  <a:srgbClr val="C00000"/>
                </a:solidFill>
              </a:rPr>
              <a:t>Proč tomu tak je?</a:t>
            </a:r>
          </a:p>
        </p:txBody>
      </p:sp>
    </p:spTree>
    <p:extLst>
      <p:ext uri="{BB962C8B-B14F-4D97-AF65-F5344CB8AC3E}">
        <p14:creationId xmlns:p14="http://schemas.microsoft.com/office/powerpoint/2010/main" val="2045138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617533-060A-452D-B360-7C233FB11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761D7D-808B-4E70-A826-5A1BED17B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Tím, že jsme se začali pohybovat – vykonávat nějakou práci, začaly orgány v našem těle rychleji pracovat. K tomu, aby mohly orgány pracovat, potřebují kyslík, živiny. Při práci orgány spotřebovávají kyslík a živiny a zároveň vytvářejí odpadní látky, kterých se musí zbavit.</a:t>
            </a:r>
          </a:p>
          <a:p>
            <a:endParaRPr lang="cs-CZ" sz="2800" dirty="0"/>
          </a:p>
          <a:p>
            <a:r>
              <a:rPr lang="cs-CZ" sz="2800" b="1" dirty="0">
                <a:solidFill>
                  <a:srgbClr val="C00000"/>
                </a:solidFill>
              </a:rPr>
              <a:t>Kdo zajistí v těle člověka, aby orgány dostaly potřebný kyslík, živiny a zbavily se odpadních látek, které při jejich činnosti vznikají?</a:t>
            </a:r>
          </a:p>
        </p:txBody>
      </p:sp>
    </p:spTree>
    <p:extLst>
      <p:ext uri="{BB962C8B-B14F-4D97-AF65-F5344CB8AC3E}">
        <p14:creationId xmlns:p14="http://schemas.microsoft.com/office/powerpoint/2010/main" val="1791379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5EF19B-3324-4E85-99AC-F91036FED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988906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Kdo zajistí v těle člověka, aby orgány dostaly potřebný kyslík, živiny a zbavily se odpadních látek, které při jejich činnosti vznikají?</a:t>
            </a:r>
            <a:br>
              <a:rPr lang="cs-CZ" b="1" dirty="0">
                <a:solidFill>
                  <a:srgbClr val="C00000"/>
                </a:solidFill>
              </a:rPr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C0285A-8A4A-4CC9-A23F-539076C39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DÝCHACÍ SOUSTAVA – proto při zvýšené aktivitě začneme rychleji dýchat</a:t>
            </a:r>
          </a:p>
          <a:p>
            <a:r>
              <a:rPr lang="cs-CZ" sz="2800" dirty="0"/>
              <a:t>CÉVNÍ SOUSTAVA – srdce – začne rychleji tepat – aby se krev s potřebným kyslíkem dostala rychleji k orgánům</a:t>
            </a:r>
          </a:p>
          <a:p>
            <a:r>
              <a:rPr lang="cs-CZ" sz="2800" dirty="0"/>
              <a:t>KŮŽE – kůží vylučujeme odpadní látky v podobě potu</a:t>
            </a:r>
          </a:p>
        </p:txBody>
      </p:sp>
    </p:spTree>
    <p:extLst>
      <p:ext uri="{BB962C8B-B14F-4D97-AF65-F5344CB8AC3E}">
        <p14:creationId xmlns:p14="http://schemas.microsoft.com/office/powerpoint/2010/main" val="26658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19697233-87AC-4E94-9FE6-7EAEBE4EB0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94" y="1074199"/>
            <a:ext cx="12012476" cy="4012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904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95905-63AA-4DB8-8EF1-E2401312B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Dýchací soustava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B2D2DD-EC86-4C60-B100-478301E84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Následující video ti vysvětlí, jak proces přijímání kyslíku a vydechování oxidu uhličitého probíhá, seznámíš se s částmi dýchací soustavy a její činností</a:t>
            </a:r>
          </a:p>
          <a:p>
            <a:pPr marL="0" indent="0">
              <a:buNone/>
            </a:pPr>
            <a:endParaRPr lang="cs-CZ" u="sng" dirty="0">
              <a:solidFill>
                <a:schemeClr val="tx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cs-CZ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 si můžeš pustit klidně několikrát, popřípadě si ho stopovat podle potřeby</a:t>
            </a:r>
          </a:p>
          <a:p>
            <a:endParaRPr lang="cs-CZ" u="sng" dirty="0">
              <a:solidFill>
                <a:schemeClr val="tx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cs-CZ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Zatím si nic nezapisuj, jen dobře poslouchej a snaž se informace z videa zapamatovat</a:t>
            </a:r>
          </a:p>
          <a:p>
            <a:endParaRPr lang="cs-CZ" u="sng" dirty="0">
              <a:solidFill>
                <a:schemeClr val="tx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cs-CZ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https://www.youtube.com/watch?v=34iSralulXg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850368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2054</TotalTime>
  <Words>1479</Words>
  <Application>Microsoft Office PowerPoint</Application>
  <PresentationFormat>Širokoúhlá obrazovka</PresentationFormat>
  <Paragraphs>146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Calibri</vt:lpstr>
      <vt:lpstr>Calibri Light</vt:lpstr>
      <vt:lpstr>Symbol</vt:lpstr>
      <vt:lpstr>Times New Roman</vt:lpstr>
      <vt:lpstr>Retrospektiva</vt:lpstr>
      <vt:lpstr>DÝCHÁNÍ A ČINNOST SRDCE</vt:lpstr>
      <vt:lpstr>Co potřebují naše svaly k růstu? Aby mohli růst?</vt:lpstr>
      <vt:lpstr>Co potřebují naše svaly ke své činnosti?</vt:lpstr>
      <vt:lpstr>Zkus na svém těle následující…</vt:lpstr>
      <vt:lpstr>Co jsme na svém těle mohli pozorovat</vt:lpstr>
      <vt:lpstr>Prezentace aplikace PowerPoint</vt:lpstr>
      <vt:lpstr>Kdo zajistí v těle člověka, aby orgány dostaly potřebný kyslík, živiny a zbavily se odpadních látek, které při jejich činnosti vznikají? </vt:lpstr>
      <vt:lpstr>Prezentace aplikace PowerPoint</vt:lpstr>
      <vt:lpstr>Dýchací soustava</vt:lpstr>
      <vt:lpstr>Prezentace aplikace PowerPoint</vt:lpstr>
      <vt:lpstr>Prezentace aplikace PowerPoint</vt:lpstr>
      <vt:lpstr>Prezentace aplikace PowerPoint</vt:lpstr>
      <vt:lpstr>Oběhová (cévní soustava)</vt:lpstr>
      <vt:lpstr>Prezentace aplikace PowerPoint</vt:lpstr>
      <vt:lpstr>Prezentace aplikace PowerPoint</vt:lpstr>
      <vt:lpstr>Seřaď věty, jak jdou správně za sebou</vt:lpstr>
      <vt:lpstr>Seřaď věty, jak jdou správně za sebou</vt:lpstr>
      <vt:lpstr>Urči pravdivost následujících vět.</vt:lpstr>
      <vt:lpstr>Urči pravdivost následujících vět.</vt:lpstr>
      <vt:lpstr>Urči pravdivost následujících vět.</vt:lpstr>
      <vt:lpstr>Urči pravdivost následujících vět.</vt:lpstr>
      <vt:lpstr>Urči pravdivost následujících vět.</vt:lpstr>
      <vt:lpstr>Urči pravdivost následujících vět.</vt:lpstr>
      <vt:lpstr>Urči pravdivost následujících vět.</vt:lpstr>
      <vt:lpstr>Urči pravdivost následujících vět.</vt:lpstr>
      <vt:lpstr>Urči pravdivost následujících vět.</vt:lpstr>
      <vt:lpstr>Urči pravdivost následujících vět.</vt:lpstr>
      <vt:lpstr>Urči pravdivost následujících vět.</vt:lpstr>
      <vt:lpstr>Urči pravdivost následujících vět.</vt:lpstr>
      <vt:lpstr>CO BYCHOM MĚLI DĚLAT, ABYCHOM MĚLI ZDRAVÉ SRDCE A CÉVY?</vt:lpstr>
      <vt:lpstr>Onemocnění cév</vt:lpstr>
      <vt:lpstr>Onemocnění AIDS – vir HIV</vt:lpstr>
      <vt:lpstr>Žloutenka typu C</vt:lpstr>
      <vt:lpstr>1. pomoc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MachackovaJ</cp:lastModifiedBy>
  <cp:revision>56</cp:revision>
  <dcterms:created xsi:type="dcterms:W3CDTF">2020-05-15T07:14:59Z</dcterms:created>
  <dcterms:modified xsi:type="dcterms:W3CDTF">2022-02-17T14:31:38Z</dcterms:modified>
</cp:coreProperties>
</file>