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1" r:id="rId5"/>
    <p:sldId id="273" r:id="rId6"/>
    <p:sldId id="274" r:id="rId7"/>
    <p:sldId id="276" r:id="rId8"/>
    <p:sldId id="277" r:id="rId9"/>
    <p:sldId id="288" r:id="rId10"/>
    <p:sldId id="291" r:id="rId11"/>
    <p:sldId id="278" r:id="rId12"/>
    <p:sldId id="289" r:id="rId13"/>
    <p:sldId id="290" r:id="rId14"/>
    <p:sldId id="292" r:id="rId15"/>
    <p:sldId id="293" r:id="rId16"/>
    <p:sldId id="294" r:id="rId17"/>
    <p:sldId id="29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BB3D60E-25A1-4294-A181-AB639CD14D7B}" type="datetimeFigureOut">
              <a:rPr lang="cs-CZ" smtClean="0"/>
              <a:t>12.01.2022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5EF45A0-77C2-46C0-81F1-7927040D0C00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7mXkbd1_K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Z6xjeyNFo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UIyyC1Nb9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-N7qPMR-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Téma – rychlí špióni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694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1329"/>
            <a:ext cx="8826184" cy="850106"/>
          </a:xfrm>
        </p:spPr>
        <p:txBody>
          <a:bodyPr/>
          <a:lstStyle/>
          <a:p>
            <a:r>
              <a:rPr lang="cs-CZ" dirty="0"/>
              <a:t>Proč je dobré…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54176" cy="5339680"/>
          </a:xfrm>
        </p:spPr>
        <p:txBody>
          <a:bodyPr>
            <a:normAutofit/>
          </a:bodyPr>
          <a:lstStyle/>
          <a:p>
            <a:r>
              <a:rPr lang="cs-CZ" dirty="0"/>
              <a:t>Jíst mořské ryby – zdroj vitaminu D</a:t>
            </a:r>
          </a:p>
          <a:p>
            <a:r>
              <a:rPr lang="cs-CZ" dirty="0"/>
              <a:t>Jíst vejce – zdroj vitaminu D</a:t>
            </a:r>
          </a:p>
          <a:p>
            <a:r>
              <a:rPr lang="cs-CZ" dirty="0"/>
              <a:t>Jíst mléčné výrobky – zdroj vápníku</a:t>
            </a:r>
          </a:p>
          <a:p>
            <a:r>
              <a:rPr lang="cs-CZ" dirty="0"/>
              <a:t>Chodit na slunce – zdroj vitaminu D</a:t>
            </a:r>
          </a:p>
          <a:p>
            <a:r>
              <a:rPr lang="cs-CZ" dirty="0"/>
              <a:t>Nosit tašku na obou ramenou – nekřiví se mi páteř nebudu mít skoliózu)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0138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DOKÁŽI TO???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UVEDU ZÁSADY </a:t>
            </a:r>
            <a:r>
              <a:rPr lang="cs-CZ" b="1" dirty="0"/>
              <a:t>PREVENCE PŘED ÚRAZEM A NEMOCEMI </a:t>
            </a:r>
            <a:r>
              <a:rPr lang="cs-CZ" dirty="0"/>
              <a:t>OPĚRNÉ SOUSTAVY</a:t>
            </a:r>
          </a:p>
        </p:txBody>
      </p:sp>
      <p:pic>
        <p:nvPicPr>
          <p:cNvPr id="4" name="Picture 2" descr="SouvisejÃ­cÃ­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99695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9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620688"/>
            <a:ext cx="8826184" cy="850106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Zapiš si do sešitu</a:t>
            </a:r>
            <a:br>
              <a:rPr lang="cs-CZ" dirty="0">
                <a:solidFill>
                  <a:srgbClr val="FF0000"/>
                </a:solidFill>
              </a:rPr>
            </a:br>
            <a:br>
              <a:rPr lang="cs-CZ" dirty="0"/>
            </a:br>
            <a:r>
              <a:rPr lang="cs-CZ" sz="3100" b="1" dirty="0"/>
              <a:t>ZÁSADY PREVENCE PŘED ÚRAZEM A NEMOCEMI OPĚRNÉ SOUSTAVY</a:t>
            </a:r>
            <a:br>
              <a:rPr lang="cs-CZ" sz="2200" b="1" dirty="0"/>
            </a:br>
            <a:endParaRPr lang="cs-CZ" sz="2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2060848"/>
            <a:ext cx="8754176" cy="5339680"/>
          </a:xfrm>
        </p:spPr>
        <p:txBody>
          <a:bodyPr/>
          <a:lstStyle/>
          <a:p>
            <a:pPr marL="82296" indent="0">
              <a:buNone/>
            </a:pPr>
            <a:r>
              <a:rPr lang="cs-CZ" dirty="0"/>
              <a:t>Každý si zapisuje do svého sešitu své nápady – </a:t>
            </a:r>
          </a:p>
          <a:p>
            <a:pPr marL="82296" indent="0">
              <a:buNone/>
            </a:pPr>
            <a:r>
              <a:rPr lang="cs-CZ" dirty="0"/>
              <a:t>Vymysli minimálně 3 zásady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b="1" dirty="0"/>
              <a:t>ZAPISUJ SI NA ŘÁDEK VŽDY JEN 1 INFO</a:t>
            </a:r>
          </a:p>
          <a:p>
            <a:pPr marL="82296" indent="0">
              <a:buNone/>
            </a:pPr>
            <a:endParaRPr lang="cs-CZ" b="1" dirty="0"/>
          </a:p>
          <a:p>
            <a:pPr marL="82296" indent="0">
              <a:buNone/>
            </a:pPr>
            <a:r>
              <a:rPr lang="cs-CZ" dirty="0"/>
              <a:t>Můžete pracovat ve dvojici – poradit se</a:t>
            </a:r>
          </a:p>
          <a:p>
            <a:endParaRPr lang="cs-CZ" b="1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3958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-243408"/>
            <a:ext cx="7786112" cy="24340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b="1" dirty="0"/>
              <a:t>ZÁSADY PREVENCE PŘED ÚRAZEM A NEMOCEMI OPĚRNÉ SOUSTAVY</a:t>
            </a:r>
          </a:p>
          <a:p>
            <a:r>
              <a:rPr lang="cs-CZ" dirty="0"/>
              <a:t>Jím stravu bohatou na vitamin D  - mořské ryby, vejce</a:t>
            </a:r>
          </a:p>
          <a:p>
            <a:r>
              <a:rPr lang="cs-CZ" dirty="0"/>
              <a:t>Jím stravu bohatou na vápník – mléčné výrobky</a:t>
            </a:r>
          </a:p>
          <a:p>
            <a:r>
              <a:rPr lang="cs-CZ" dirty="0"/>
              <a:t>Každý den jsem minimálně 1 hodinu venku </a:t>
            </a:r>
          </a:p>
          <a:p>
            <a:r>
              <a:rPr lang="cs-CZ" dirty="0"/>
              <a:t>Pravidelně každý den sportuji</a:t>
            </a:r>
          </a:p>
          <a:p>
            <a:r>
              <a:rPr lang="cs-CZ" dirty="0"/>
              <a:t>Sedím rovně</a:t>
            </a:r>
          </a:p>
          <a:p>
            <a:r>
              <a:rPr lang="cs-CZ" dirty="0"/>
              <a:t>Každý den si zacvičím alespoň 1 cvik na srovnání páteře</a:t>
            </a:r>
          </a:p>
          <a:p>
            <a:r>
              <a:rPr lang="cs-CZ" dirty="0"/>
              <a:t>Nosím při sportu ochranné prvky (helma, chrániče)</a:t>
            </a:r>
          </a:p>
          <a:p>
            <a:r>
              <a:rPr lang="cs-CZ" dirty="0"/>
              <a:t>Mám správně vybavené kolo (brzdy, odrazky, blikačky)</a:t>
            </a:r>
          </a:p>
          <a:p>
            <a:r>
              <a:rPr lang="cs-CZ" dirty="0"/>
              <a:t>Znám dopravní značky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27578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A5C70C-FDAD-4DDF-A2A4-7B5ABE54F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by ses měl zachovat v této situaci?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695E89-6CA9-44C3-B795-36980082A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https://www.youtube.com/watch?v=i7mXkbd1_KE</a:t>
            </a:r>
            <a:endParaRPr lang="cs-CZ" dirty="0"/>
          </a:p>
          <a:p>
            <a:r>
              <a:rPr lang="cs-CZ" dirty="0"/>
              <a:t>Pustit do 1:32 – návrhy – jak byste se zachovali</a:t>
            </a:r>
          </a:p>
          <a:p>
            <a:r>
              <a:rPr lang="cs-CZ" dirty="0"/>
              <a:t>Dále pustit správné řešení</a:t>
            </a:r>
          </a:p>
        </p:txBody>
      </p:sp>
    </p:spTree>
    <p:extLst>
      <p:ext uri="{BB962C8B-B14F-4D97-AF65-F5344CB8AC3E}">
        <p14:creationId xmlns:p14="http://schemas.microsoft.com/office/powerpoint/2010/main" val="3331698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6BA551-BA7C-430A-8828-B48E01625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byste se zachovali?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F571BC6-F651-4154-94DC-74591268F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https://www.youtube.com/watch?v=tZ6xjeyNFoE</a:t>
            </a:r>
            <a:endParaRPr lang="cs-CZ" dirty="0"/>
          </a:p>
          <a:p>
            <a:r>
              <a:rPr lang="cs-CZ" dirty="0"/>
              <a:t>Pustit video do 0:50 – jak byste se zachovali</a:t>
            </a:r>
          </a:p>
          <a:p>
            <a:r>
              <a:rPr lang="cs-CZ" dirty="0"/>
              <a:t>Dále pustit správné řešení</a:t>
            </a:r>
          </a:p>
        </p:txBody>
      </p:sp>
    </p:spTree>
    <p:extLst>
      <p:ext uri="{BB962C8B-B14F-4D97-AF65-F5344CB8AC3E}">
        <p14:creationId xmlns:p14="http://schemas.microsoft.com/office/powerpoint/2010/main" val="278516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1E2DE-E743-4E97-9543-A99E21391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byste se zachovali?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2D500A3-25E0-4C3A-A2D6-C17D3DE17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>
                <a:hlinkClick r:id="rId2"/>
              </a:rPr>
              <a:t>https://www.youtube.com/watch?v=zUIyyC1Nb9E</a:t>
            </a:r>
            <a:endParaRPr lang="cs-CZ" u="sng" dirty="0"/>
          </a:p>
          <a:p>
            <a:r>
              <a:rPr lang="cs-CZ" u="sng" dirty="0"/>
              <a:t>Video pustit do 5:42</a:t>
            </a:r>
          </a:p>
          <a:p>
            <a:r>
              <a:rPr lang="cs-CZ" dirty="0"/>
              <a:t>Jak poskytnout první pomoc v tomto případě?</a:t>
            </a:r>
          </a:p>
          <a:p>
            <a:r>
              <a:rPr lang="cs-CZ" dirty="0"/>
              <a:t>Dále pustit, jak to dopadlo</a:t>
            </a:r>
          </a:p>
        </p:txBody>
      </p:sp>
    </p:spTree>
    <p:extLst>
      <p:ext uri="{BB962C8B-B14F-4D97-AF65-F5344CB8AC3E}">
        <p14:creationId xmlns:p14="http://schemas.microsoft.com/office/powerpoint/2010/main" val="600047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5D8C41-E8DE-4E76-A6F0-5A4044D1A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 cyklisty na silnici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CC15FA2-627F-4CE7-81C2-B5DE1CA46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https://www.youtube.com/watch?v=p-N7qPMR-DE</a:t>
            </a:r>
            <a:endParaRPr lang="cs-CZ" dirty="0"/>
          </a:p>
          <a:p>
            <a:r>
              <a:rPr lang="cs-CZ" dirty="0"/>
              <a:t>Zapište si důležité zásady, kterými byste se měli řídit</a:t>
            </a:r>
          </a:p>
        </p:txBody>
      </p:sp>
    </p:spTree>
    <p:extLst>
      <p:ext uri="{BB962C8B-B14F-4D97-AF65-F5344CB8AC3E}">
        <p14:creationId xmlns:p14="http://schemas.microsoft.com/office/powerpoint/2010/main" val="1566964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KOSTRA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Pojmy</a:t>
            </a:r>
          </a:p>
          <a:p>
            <a:pPr marL="82296" indent="0">
              <a:buNone/>
            </a:pPr>
            <a:r>
              <a:rPr lang="cs-CZ" dirty="0"/>
              <a:t>Rameno</a:t>
            </a:r>
          </a:p>
          <a:p>
            <a:pPr marL="82296" indent="0">
              <a:buNone/>
            </a:pPr>
            <a:r>
              <a:rPr lang="cs-CZ" dirty="0"/>
              <a:t>Pánev</a:t>
            </a:r>
          </a:p>
          <a:p>
            <a:pPr marL="82296" indent="0">
              <a:buNone/>
            </a:pPr>
            <a:r>
              <a:rPr lang="cs-CZ" dirty="0"/>
              <a:t>Páteř</a:t>
            </a:r>
          </a:p>
          <a:p>
            <a:pPr marL="82296" indent="0">
              <a:buNone/>
            </a:pPr>
            <a:r>
              <a:rPr lang="cs-CZ" dirty="0"/>
              <a:t>Lebka</a:t>
            </a:r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endParaRPr lang="cs-CZ" dirty="0"/>
          </a:p>
          <a:p>
            <a:pPr marL="82296" indent="0">
              <a:buNone/>
            </a:pPr>
            <a:r>
              <a:rPr lang="cs-CZ" dirty="0"/>
              <a:t>Sedíme zpět na svém místě</a:t>
            </a:r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0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NÁS ČEKÁ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POJMENUJI A UKÁŽI </a:t>
            </a:r>
            <a:r>
              <a:rPr lang="cs-CZ" dirty="0"/>
              <a:t>NA KOSTŘE JEJÍ JEDNOTLIVÉ ČÁSTI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UVEDU ZÁSADY </a:t>
            </a:r>
            <a:r>
              <a:rPr lang="cs-CZ" b="1" dirty="0"/>
              <a:t>PREVENCE PŘED ÚRAZEM A NEMOCEMI </a:t>
            </a:r>
            <a:r>
              <a:rPr lang="cs-CZ" dirty="0"/>
              <a:t>OPĚRNÉ SOUSTAVY </a:t>
            </a:r>
          </a:p>
        </p:txBody>
      </p:sp>
    </p:spTree>
    <p:extLst>
      <p:ext uri="{BB962C8B-B14F-4D97-AF65-F5344CB8AC3E}">
        <p14:creationId xmlns:p14="http://schemas.microsoft.com/office/powerpoint/2010/main" val="174952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Ukaž na sobě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Pánev</a:t>
            </a:r>
          </a:p>
          <a:p>
            <a:r>
              <a:rPr lang="cs-CZ" dirty="0"/>
              <a:t>Kost hrudní</a:t>
            </a:r>
          </a:p>
          <a:p>
            <a:r>
              <a:rPr lang="cs-CZ" dirty="0"/>
              <a:t>Žebro</a:t>
            </a:r>
          </a:p>
          <a:p>
            <a:r>
              <a:rPr lang="cs-CZ" dirty="0"/>
              <a:t>Páteř</a:t>
            </a:r>
          </a:p>
          <a:p>
            <a:r>
              <a:rPr lang="cs-CZ" dirty="0"/>
              <a:t>Ramenní kloub</a:t>
            </a:r>
          </a:p>
          <a:p>
            <a:r>
              <a:rPr lang="cs-CZ" dirty="0"/>
              <a:t>Míchu</a:t>
            </a:r>
          </a:p>
          <a:p>
            <a:r>
              <a:rPr lang="cs-CZ" dirty="0"/>
              <a:t>Hrudní koš</a:t>
            </a:r>
          </a:p>
          <a:p>
            <a:r>
              <a:rPr lang="cs-CZ" dirty="0"/>
              <a:t>Spojení pomocí chrupavky</a:t>
            </a:r>
          </a:p>
          <a:p>
            <a:r>
              <a:rPr lang="cs-CZ" dirty="0"/>
              <a:t>Spojení švy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7170" name="Picture 2" descr="SouvisejÃ­cÃ­ obrÃ¡z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4868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68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UVEDU ZÁSADY </a:t>
            </a:r>
            <a:r>
              <a:rPr lang="cs-CZ" b="1" dirty="0"/>
              <a:t>PREVENCE PŘED ÚRAZEM A NEMOCEMI </a:t>
            </a:r>
            <a:r>
              <a:rPr lang="cs-CZ" dirty="0"/>
              <a:t>OPĚRNÉ SOUSTAVY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3750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Rozdání pracovních listů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endParaRPr lang="cs-CZ" dirty="0"/>
          </a:p>
          <a:p>
            <a:r>
              <a:rPr lang="cs-CZ" dirty="0"/>
              <a:t>Chodíme po třídě a doplňujeme si jména těch, pro které to platí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Kdo bude mít první vyplněné všechny políčka zakřičí BINGO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ČASOVÝ LIMIT 5 MINUT</a:t>
            </a:r>
          </a:p>
        </p:txBody>
      </p:sp>
    </p:spTree>
    <p:extLst>
      <p:ext uri="{BB962C8B-B14F-4D97-AF65-F5344CB8AC3E}">
        <p14:creationId xmlns:p14="http://schemas.microsoft.com/office/powerpoint/2010/main" val="109474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589262"/>
              </p:ext>
            </p:extLst>
          </p:nvPr>
        </p:nvGraphicFramePr>
        <p:xfrm>
          <a:off x="395536" y="116632"/>
          <a:ext cx="8640960" cy="65527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71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3"/>
                          </a:solidFill>
                          <a:effectLst/>
                        </a:rPr>
                        <a:t>měl již něco zlomeného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nosí tašku na obou ramenou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jí alespoň 1x za týden mořskou rybu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bg1"/>
                          </a:solidFill>
                          <a:effectLst/>
                        </a:rPr>
                        <a:t>Rád se opaluje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……………………..</a:t>
                      </a:r>
                      <a:endParaRPr lang="cs-CZ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1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Má rád vařené vejce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Měl někdy </a:t>
                      </a:r>
                      <a:r>
                        <a:rPr lang="cs-CZ" sz="1800" dirty="0" err="1">
                          <a:effectLst/>
                        </a:rPr>
                        <a:t>zvrknutý</a:t>
                      </a:r>
                      <a:r>
                        <a:rPr lang="cs-CZ" sz="1800" dirty="0">
                          <a:effectLst/>
                        </a:rPr>
                        <a:t> kotník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……………………..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Měl vymknutý (vyhozený kloub)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Umí předvést nějaký cvik na srovnání páteře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…………………</a:t>
                      </a:r>
                      <a:endParaRPr lang="cs-CZ" sz="18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19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Umí předvést správné držení těla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Pravidelně každý den sportuje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……………………..</a:t>
                      </a:r>
                      <a:endParaRPr lang="cs-CZ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Nosí při jízdě na kole ochranou helmu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Nosí při jízdě na kole ochranné rukavice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…………………….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67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Při jízdě na kole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nosí reflexní prvky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Při jízdě na kolečkových bruslí nosí chrániče rukou a nohou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Má kolo vybavené odrazkami a blikačkou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Zná význam dopravních značek obr. viz níže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…………………</a:t>
                      </a:r>
                      <a:endParaRPr lang="cs-CZ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9" marR="6708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394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VÃ½sledek obrÃ¡zku pro hlavnÃ­ silni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1728192" cy="1728192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ázek 2" descr="VÃ½sledek obrÃ¡zku pro stopk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718160"/>
            <a:ext cx="2664296" cy="1630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ek 3" descr="VÃ½sledek obrÃ¡zku pro dej pÅednost v jÃ­zdÄ znaÄka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832776"/>
            <a:ext cx="1872208" cy="13398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VÃ½sledek obrÃ¡zku pro zÃ¡kaz vjezdu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193" y="4256895"/>
            <a:ext cx="1339215" cy="13392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 descr="VÃ½sledek obrÃ¡zku pro pozor cyklisti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2213" y="4166407"/>
            <a:ext cx="1524635" cy="152019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VÃ½sledek obrÃ¡zku pro jednosmÄrka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20940"/>
            <a:ext cx="1520190" cy="152019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ovéPole 7"/>
          <p:cNvSpPr txBox="1"/>
          <p:nvPr/>
        </p:nvSpPr>
        <p:spPr>
          <a:xfrm>
            <a:off x="1043608" y="2552863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HLAVNÍ SILNICE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744640" y="2552863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ZASTAV SE A DEJ PŘEDNOST V JÍZDĚ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668254" y="2360690"/>
            <a:ext cx="18722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ZPOMAL A DEJ PŘEDNOST V JÍZDĚ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6844263" y="59795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JEDNOSMĚRKA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092213" y="5980638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STEZKA PRO CYKLISTY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115616" y="61653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ZÁKAZ VJEZDU</a:t>
            </a:r>
          </a:p>
        </p:txBody>
      </p:sp>
    </p:spTree>
    <p:extLst>
      <p:ext uri="{BB962C8B-B14F-4D97-AF65-F5344CB8AC3E}">
        <p14:creationId xmlns:p14="http://schemas.microsoft.com/office/powerpoint/2010/main" val="251640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-11329"/>
            <a:ext cx="8826184" cy="850106"/>
          </a:xfrm>
        </p:spPr>
        <p:txBody>
          <a:bodyPr/>
          <a:lstStyle/>
          <a:p>
            <a:r>
              <a:rPr lang="cs-CZ" dirty="0"/>
              <a:t>Proč je dobré…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54176" cy="5339680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Jíst mořské ryby</a:t>
            </a:r>
          </a:p>
          <a:p>
            <a:r>
              <a:rPr lang="cs-CZ" dirty="0"/>
              <a:t>Jíst vejce</a:t>
            </a:r>
          </a:p>
          <a:p>
            <a:r>
              <a:rPr lang="cs-CZ" dirty="0"/>
              <a:t>Jíst mléčné výrobky</a:t>
            </a:r>
          </a:p>
          <a:p>
            <a:r>
              <a:rPr lang="cs-CZ" dirty="0"/>
              <a:t>Chodit na slunce</a:t>
            </a:r>
          </a:p>
          <a:p>
            <a:r>
              <a:rPr lang="cs-CZ" dirty="0"/>
              <a:t>Nosit tašku na obou ramenou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b="1" dirty="0"/>
              <a:t>Najdeš v učebnici na str. 54 </a:t>
            </a:r>
            <a:r>
              <a:rPr lang="cs-CZ" dirty="0"/>
              <a:t>– pod nadpisem chráníme své tělo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7306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968</TotalTime>
  <Words>584</Words>
  <Application>Microsoft Office PowerPoint</Application>
  <PresentationFormat>Předvádění na obrazovce (4:3)</PresentationFormat>
  <Paragraphs>150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Calibri</vt:lpstr>
      <vt:lpstr>Gill Sans MT</vt:lpstr>
      <vt:lpstr>Times New Roman</vt:lpstr>
      <vt:lpstr>Verdana</vt:lpstr>
      <vt:lpstr>Wingdings 2</vt:lpstr>
      <vt:lpstr>Slunovrat</vt:lpstr>
      <vt:lpstr>Téma – rychlí špióni</vt:lpstr>
      <vt:lpstr>KOSTRA ČLOVĚKA</vt:lpstr>
      <vt:lpstr>CO NÁS ČEKÁ</vt:lpstr>
      <vt:lpstr>Ukaž na sobě</vt:lpstr>
      <vt:lpstr>Prezentace aplikace PowerPoint</vt:lpstr>
      <vt:lpstr>Rozdání pracovních listů</vt:lpstr>
      <vt:lpstr>Prezentace aplikace PowerPoint</vt:lpstr>
      <vt:lpstr>Prezentace aplikace PowerPoint</vt:lpstr>
      <vt:lpstr>Proč je dobré…</vt:lpstr>
      <vt:lpstr>Proč je dobré…</vt:lpstr>
      <vt:lpstr>DOKÁŽI TO??? </vt:lpstr>
      <vt:lpstr>Zapiš si do sešitu  ZÁSADY PREVENCE PŘED ÚRAZEM A NEMOCEMI OPĚRNÉ SOUSTAVY </vt:lpstr>
      <vt:lpstr>Prezentace aplikace PowerPoint</vt:lpstr>
      <vt:lpstr>Jak by ses měl zachovat v této situaci?</vt:lpstr>
      <vt:lpstr>Jak byste se zachovali?</vt:lpstr>
      <vt:lpstr>Jak byste se zachovali?</vt:lpstr>
      <vt:lpstr>Bezpečnost cyklisty na silnici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– rychlí špióni</dc:title>
  <dc:creator>PC21</dc:creator>
  <cp:lastModifiedBy>MachackovaJ</cp:lastModifiedBy>
  <cp:revision>70</cp:revision>
  <dcterms:created xsi:type="dcterms:W3CDTF">2019-03-12T07:00:03Z</dcterms:created>
  <dcterms:modified xsi:type="dcterms:W3CDTF">2022-01-12T11:15:51Z</dcterms:modified>
</cp:coreProperties>
</file>