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304" r:id="rId3"/>
    <p:sldId id="305" r:id="rId4"/>
    <p:sldId id="272" r:id="rId5"/>
    <p:sldId id="306" r:id="rId6"/>
    <p:sldId id="273" r:id="rId7"/>
    <p:sldId id="307" r:id="rId8"/>
    <p:sldId id="274" r:id="rId9"/>
    <p:sldId id="275" r:id="rId10"/>
    <p:sldId id="308" r:id="rId11"/>
    <p:sldId id="277" r:id="rId12"/>
    <p:sldId id="309" r:id="rId13"/>
    <p:sldId id="278" r:id="rId14"/>
    <p:sldId id="310" r:id="rId15"/>
    <p:sldId id="280" r:id="rId16"/>
    <p:sldId id="311" r:id="rId17"/>
    <p:sldId id="282" r:id="rId18"/>
    <p:sldId id="312" r:id="rId19"/>
    <p:sldId id="317" r:id="rId20"/>
    <p:sldId id="318" r:id="rId21"/>
    <p:sldId id="319" r:id="rId22"/>
    <p:sldId id="270" r:id="rId23"/>
    <p:sldId id="320" r:id="rId24"/>
    <p:sldId id="315" r:id="rId25"/>
    <p:sldId id="325" r:id="rId26"/>
    <p:sldId id="322" r:id="rId27"/>
    <p:sldId id="323" r:id="rId28"/>
    <p:sldId id="324" r:id="rId29"/>
    <p:sldId id="321" r:id="rId30"/>
    <p:sldId id="314" r:id="rId31"/>
    <p:sldId id="316" r:id="rId32"/>
    <p:sldId id="256" r:id="rId33"/>
    <p:sldId id="326" r:id="rId34"/>
    <p:sldId id="327" r:id="rId35"/>
    <p:sldId id="260" r:id="rId36"/>
    <p:sldId id="328" r:id="rId37"/>
    <p:sldId id="332" r:id="rId38"/>
    <p:sldId id="329" r:id="rId39"/>
    <p:sldId id="330" r:id="rId40"/>
    <p:sldId id="333" r:id="rId41"/>
    <p:sldId id="331" r:id="rId42"/>
    <p:sldId id="257" r:id="rId43"/>
    <p:sldId id="334" r:id="rId44"/>
    <p:sldId id="337" r:id="rId45"/>
    <p:sldId id="335" r:id="rId46"/>
    <p:sldId id="338" r:id="rId47"/>
    <p:sldId id="339" r:id="rId48"/>
    <p:sldId id="340" r:id="rId49"/>
    <p:sldId id="269" r:id="rId50"/>
    <p:sldId id="262" r:id="rId51"/>
    <p:sldId id="266" r:id="rId52"/>
    <p:sldId id="342" r:id="rId53"/>
    <p:sldId id="341" r:id="rId54"/>
    <p:sldId id="344" r:id="rId55"/>
    <p:sldId id="345" r:id="rId56"/>
    <p:sldId id="343" r:id="rId57"/>
    <p:sldId id="346" r:id="rId58"/>
    <p:sldId id="347" r:id="rId59"/>
    <p:sldId id="264" r:id="rId60"/>
    <p:sldId id="267" r:id="rId61"/>
    <p:sldId id="258" r:id="rId62"/>
    <p:sldId id="265" r:id="rId63"/>
    <p:sldId id="263" r:id="rId64"/>
    <p:sldId id="259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4qe5btNZi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ceskatelevize.cz/video/1641-borneo-tropicky-destny-les-v-ohrozeni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ecko.ceskatelevize.cz/video/i798092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4eBC6zoXkY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1474-12C6-45CA-A20F-1ED2DB92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Zhodnoť, zda je věta pravdivá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842E37-9C1D-441A-A087-D34A6DF6B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Jaro začíná 23.3.</a:t>
            </a:r>
          </a:p>
        </p:txBody>
      </p:sp>
    </p:spTree>
    <p:extLst>
      <p:ext uri="{BB962C8B-B14F-4D97-AF65-F5344CB8AC3E}">
        <p14:creationId xmlns:p14="http://schemas.microsoft.com/office/powerpoint/2010/main" val="305868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A8527-7131-4DBB-ABCF-4EE025C3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Podnebí je v různých místech na Zemi odlišné.</a:t>
            </a:r>
            <a:br>
              <a:rPr lang="cs-CZ" dirty="0"/>
            </a:br>
            <a:r>
              <a:rPr lang="cs-CZ" dirty="0"/>
              <a:t>ano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7F09E3-D858-485B-9E51-5048BF0D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Podnebné pásy: cz, ecosystems, environment, mirny, pasy, podnebne, polarni,  rovnik, science , sciencé | Glogster EDU - Interactive multimedia posters">
            <a:extLst>
              <a:ext uri="{FF2B5EF4-FFF2-40B4-BE49-F238E27FC236}">
                <a16:creationId xmlns:a16="http://schemas.microsoft.com/office/drawing/2014/main" id="{BD8A6FAD-053D-48D0-8583-4542603D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2" y="2634398"/>
            <a:ext cx="5571064" cy="38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3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54C82-4389-4611-9EC1-BFC1BC07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 vykonává zároveň 2 pohyby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453AB6-143D-4140-8D44-97D84994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4" name="Picture 2" descr="Axina ::.">
            <a:extLst>
              <a:ext uri="{FF2B5EF4-FFF2-40B4-BE49-F238E27FC236}">
                <a16:creationId xmlns:a16="http://schemas.microsoft.com/office/drawing/2014/main" id="{6565703F-BD6D-4AA6-A0A5-0058D0C6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1" y="2654132"/>
            <a:ext cx="5593007" cy="383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5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54C82-4389-4611-9EC1-BFC1BC07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 vykonává zároveň 2 pohyby ano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453AB6-143D-4140-8D44-97D84994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4" name="Picture 2" descr="Axina ::.">
            <a:extLst>
              <a:ext uri="{FF2B5EF4-FFF2-40B4-BE49-F238E27FC236}">
                <a16:creationId xmlns:a16="http://schemas.microsoft.com/office/drawing/2014/main" id="{6565703F-BD6D-4AA6-A0A5-0058D0C6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1" y="2654132"/>
            <a:ext cx="5593007" cy="383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5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3083D-B54C-402D-A91B-A02BEA85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FD3AA6-BF5C-4F29-BF59-1CE67D59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120" y="1448674"/>
            <a:ext cx="9431972" cy="1802462"/>
          </a:xfrm>
        </p:spPr>
        <p:txBody>
          <a:bodyPr>
            <a:normAutofit/>
          </a:bodyPr>
          <a:lstStyle/>
          <a:p>
            <a:r>
              <a:rPr lang="cs-CZ" sz="4000" dirty="0"/>
              <a:t>Den a noc se střídá díky tomu, že se Země otáčí kolem Slunce</a:t>
            </a:r>
          </a:p>
        </p:txBody>
      </p:sp>
      <p:pic>
        <p:nvPicPr>
          <p:cNvPr id="5" name="Picture 2" descr="Axina ::.">
            <a:extLst>
              <a:ext uri="{FF2B5EF4-FFF2-40B4-BE49-F238E27FC236}">
                <a16:creationId xmlns:a16="http://schemas.microsoft.com/office/drawing/2014/main" id="{29992564-CBB6-406D-ABFF-05844E782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94809"/>
            <a:ext cx="5593007" cy="383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2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3083D-B54C-402D-A91B-A02BEA85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FD3AA6-BF5C-4F29-BF59-1CE67D59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393" y="624110"/>
            <a:ext cx="8915400" cy="3777622"/>
          </a:xfrm>
        </p:spPr>
        <p:txBody>
          <a:bodyPr>
            <a:normAutofit/>
          </a:bodyPr>
          <a:lstStyle/>
          <a:p>
            <a:r>
              <a:rPr lang="cs-CZ" sz="4000" dirty="0"/>
              <a:t>Den a noc se střídá díky tomu, že se Země otáčí kolem </a:t>
            </a:r>
            <a:r>
              <a:rPr lang="cs-CZ" sz="4000" strike="sngStrike" dirty="0"/>
              <a:t>Slunce</a:t>
            </a:r>
          </a:p>
          <a:p>
            <a:pPr marL="0" indent="0">
              <a:buNone/>
            </a:pPr>
            <a:r>
              <a:rPr lang="cs-CZ" sz="4000" dirty="0"/>
              <a:t>Své osy</a:t>
            </a:r>
          </a:p>
        </p:txBody>
      </p:sp>
      <p:pic>
        <p:nvPicPr>
          <p:cNvPr id="5" name="Picture 2" descr="Axina ::.">
            <a:extLst>
              <a:ext uri="{FF2B5EF4-FFF2-40B4-BE49-F238E27FC236}">
                <a16:creationId xmlns:a16="http://schemas.microsoft.com/office/drawing/2014/main" id="{29992564-CBB6-406D-ABFF-05844E782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94809"/>
            <a:ext cx="5593007" cy="383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02968-A28E-417A-A4A9-4BF5DA14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Rozdílné podnebí je díky různé intenzitě dopadání slunečních paprsků na naši Zem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4" descr="Podnebné pásy: cz, ecosystems, environment, mirny, pasy, podnebne, polarni,  rovnik, science , sciencé | Glogster EDU - Interactive multimedia posters">
            <a:extLst>
              <a:ext uri="{FF2B5EF4-FFF2-40B4-BE49-F238E27FC236}">
                <a16:creationId xmlns:a16="http://schemas.microsoft.com/office/drawing/2014/main" id="{F82FEFA2-00A2-4403-95F1-022BAA271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97676"/>
            <a:ext cx="4685567" cy="32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8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02968-A28E-417A-A4A9-4BF5DA14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Rozdílné podnebí je díky různé intenzitě dopadání slunečních paprsků na naši Zem</a:t>
            </a:r>
            <a:br>
              <a:rPr lang="cs-CZ" dirty="0"/>
            </a:br>
            <a:r>
              <a:rPr lang="cs-CZ" dirty="0"/>
              <a:t>ano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4" descr="Podnebné pásy: cz, ecosystems, environment, mirny, pasy, podnebne, polarni,  rovnik, science , sciencé | Glogster EDU - Interactive multimedia posters">
            <a:extLst>
              <a:ext uri="{FF2B5EF4-FFF2-40B4-BE49-F238E27FC236}">
                <a16:creationId xmlns:a16="http://schemas.microsoft.com/office/drawing/2014/main" id="{F82FEFA2-00A2-4403-95F1-022BAA271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97676"/>
            <a:ext cx="4685567" cy="32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6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DC227-F5D6-4480-8277-542C881A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Rovník rozděluje naši Zem na severní a jižní polokouli.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36D0EA-4D20-44F4-B689-AC214993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Podnebné pásy: cz, ecosystems, environment, mirny, pasy, podnebne, polarni,  rovnik, science , sciencé | Glogster EDU - Interactive multimedia posters">
            <a:extLst>
              <a:ext uri="{FF2B5EF4-FFF2-40B4-BE49-F238E27FC236}">
                <a16:creationId xmlns:a16="http://schemas.microsoft.com/office/drawing/2014/main" id="{EBB164A9-0BD2-4FEF-A3F8-F439EB26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30" y="2306272"/>
            <a:ext cx="5222753" cy="36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2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DC227-F5D6-4480-8277-542C881A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Rovník rozděluje naši Zem na severní a jižní polokouli. ano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36D0EA-4D20-44F4-B689-AC214993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Podnebné pásy: cz, ecosystems, environment, mirny, pasy, podnebne, polarni,  rovnik, science , sciencé | Glogster EDU - Interactive multimedia posters">
            <a:extLst>
              <a:ext uri="{FF2B5EF4-FFF2-40B4-BE49-F238E27FC236}">
                <a16:creationId xmlns:a16="http://schemas.microsoft.com/office/drawing/2014/main" id="{EBB164A9-0BD2-4FEF-A3F8-F439EB26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30" y="2306272"/>
            <a:ext cx="5222753" cy="36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8FB91-FE3D-4292-AB0D-2132FB06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glóbusu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A08DFB-167D-4736-93DB-139DEB50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173" y="1695635"/>
            <a:ext cx="9267439" cy="4215587"/>
          </a:xfrm>
        </p:spPr>
        <p:txBody>
          <a:bodyPr>
            <a:normAutofit/>
          </a:bodyPr>
          <a:lstStyle/>
          <a:p>
            <a:r>
              <a:rPr lang="cs-CZ" sz="2400" dirty="0"/>
              <a:t>Kde na naši Zem dopadá po celý rok nejvíce slunečních paprsků???</a:t>
            </a:r>
          </a:p>
        </p:txBody>
      </p:sp>
    </p:spTree>
    <p:extLst>
      <p:ext uri="{BB962C8B-B14F-4D97-AF65-F5344CB8AC3E}">
        <p14:creationId xmlns:p14="http://schemas.microsoft.com/office/powerpoint/2010/main" val="80901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1474-12C6-45CA-A20F-1ED2DB92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Zhodnoť, zda je věta pravdivá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842E37-9C1D-441A-A087-D34A6DF6B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Jaro začíná </a:t>
            </a:r>
            <a:r>
              <a:rPr lang="cs-CZ" sz="3600" strike="sngStrike" dirty="0"/>
              <a:t>23</a:t>
            </a:r>
            <a:r>
              <a:rPr lang="cs-CZ" sz="3600" dirty="0"/>
              <a:t>.3.</a:t>
            </a:r>
          </a:p>
          <a:p>
            <a:pPr marL="0" indent="0">
              <a:buNone/>
            </a:pPr>
            <a:r>
              <a:rPr lang="cs-CZ" sz="3600" dirty="0"/>
              <a:t>21.3.</a:t>
            </a:r>
          </a:p>
        </p:txBody>
      </p:sp>
    </p:spTree>
    <p:extLst>
      <p:ext uri="{BB962C8B-B14F-4D97-AF65-F5344CB8AC3E}">
        <p14:creationId xmlns:p14="http://schemas.microsoft.com/office/powerpoint/2010/main" val="18584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8FB91-FE3D-4292-AB0D-2132FB06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glóbusu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A08DFB-167D-4736-93DB-139DEB50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173" y="1695635"/>
            <a:ext cx="9267439" cy="4215587"/>
          </a:xfrm>
        </p:spPr>
        <p:txBody>
          <a:bodyPr>
            <a:normAutofit/>
          </a:bodyPr>
          <a:lstStyle/>
          <a:p>
            <a:r>
              <a:rPr lang="cs-CZ" sz="2400" dirty="0"/>
              <a:t>Kde na naši Zem dopadá po celý rok nejvíce slunečních paprsků???</a:t>
            </a:r>
          </a:p>
          <a:p>
            <a:pPr marL="0" indent="0">
              <a:buNone/>
            </a:pPr>
            <a:r>
              <a:rPr lang="cs-CZ" sz="2400" dirty="0"/>
              <a:t>Na prostředku zeměkoule – kolem pomyslné čáry nazývané rovník</a:t>
            </a:r>
          </a:p>
        </p:txBody>
      </p:sp>
    </p:spTree>
    <p:extLst>
      <p:ext uri="{BB962C8B-B14F-4D97-AF65-F5344CB8AC3E}">
        <p14:creationId xmlns:p14="http://schemas.microsoft.com/office/powerpoint/2010/main" val="141499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DB741-CC8A-449E-8207-708B893B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 – v sešitech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664844-F17A-421C-9E49-064DE8F7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7" y="1597981"/>
            <a:ext cx="9285195" cy="4313241"/>
          </a:xfrm>
        </p:spPr>
        <p:txBody>
          <a:bodyPr/>
          <a:lstStyle/>
          <a:p>
            <a:r>
              <a:rPr lang="cs-CZ" dirty="0"/>
              <a:t>Rozpoznáte jednotlivé kontinenty (světadíly)???? Umíte je pojmenovat???</a:t>
            </a:r>
          </a:p>
        </p:txBody>
      </p:sp>
    </p:spTree>
    <p:extLst>
      <p:ext uri="{BB962C8B-B14F-4D97-AF65-F5344CB8AC3E}">
        <p14:creationId xmlns:p14="http://schemas.microsoft.com/office/powerpoint/2010/main" val="247346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47BE7E-434F-4565-8C0B-672DEB4C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64" y="2355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87406-2BDC-4481-B5BF-E7B6B263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list s popisem jednotlivých podnebích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500FD5-AF93-4502-AC78-7DC471359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odstavce popisují oblasti kolem rovníku ????</a:t>
            </a:r>
          </a:p>
          <a:p>
            <a:r>
              <a:rPr lang="cs-CZ" dirty="0"/>
              <a:t>Co mají tyto oblasti z hlediska podnebí společného????</a:t>
            </a:r>
          </a:p>
        </p:txBody>
      </p:sp>
    </p:spTree>
    <p:extLst>
      <p:ext uri="{BB962C8B-B14F-4D97-AF65-F5344CB8AC3E}">
        <p14:creationId xmlns:p14="http://schemas.microsoft.com/office/powerpoint/2010/main" val="86406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03D9CD-364B-4F86-B84D-4D04A6C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5370" y="-3496829"/>
            <a:ext cx="12369800" cy="92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03D9CD-364B-4F86-B84D-4D04A6C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0C384C8-A08F-496B-87CB-2713F954E282}"/>
              </a:ext>
            </a:extLst>
          </p:cNvPr>
          <p:cNvSpPr txBox="1"/>
          <p:nvPr/>
        </p:nvSpPr>
        <p:spPr>
          <a:xfrm>
            <a:off x="4048217" y="3018408"/>
            <a:ext cx="710214" cy="1597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CE2F3D-F9C3-4BAB-9978-91254175B1B1}"/>
              </a:ext>
            </a:extLst>
          </p:cNvPr>
          <p:cNvSpPr txBox="1"/>
          <p:nvPr/>
        </p:nvSpPr>
        <p:spPr>
          <a:xfrm>
            <a:off x="3925410" y="5359153"/>
            <a:ext cx="710214" cy="1597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311342-DFE7-4723-BD64-C51EA2E0AC27}"/>
              </a:ext>
            </a:extLst>
          </p:cNvPr>
          <p:cNvSpPr txBox="1"/>
          <p:nvPr/>
        </p:nvSpPr>
        <p:spPr>
          <a:xfrm>
            <a:off x="4048217" y="4228730"/>
            <a:ext cx="710214" cy="1597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164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47BE7E-434F-4565-8C0B-672DEB4C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5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03D9CD-364B-4F86-B84D-4D04A6C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0C384C8-A08F-496B-87CB-2713F954E282}"/>
              </a:ext>
            </a:extLst>
          </p:cNvPr>
          <p:cNvSpPr txBox="1"/>
          <p:nvPr/>
        </p:nvSpPr>
        <p:spPr>
          <a:xfrm>
            <a:off x="4048217" y="3018408"/>
            <a:ext cx="710214" cy="1597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CE2F3D-F9C3-4BAB-9978-91254175B1B1}"/>
              </a:ext>
            </a:extLst>
          </p:cNvPr>
          <p:cNvSpPr txBox="1"/>
          <p:nvPr/>
        </p:nvSpPr>
        <p:spPr>
          <a:xfrm>
            <a:off x="3925410" y="5359153"/>
            <a:ext cx="710214" cy="1597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311342-DFE7-4723-BD64-C51EA2E0AC27}"/>
              </a:ext>
            </a:extLst>
          </p:cNvPr>
          <p:cNvSpPr txBox="1"/>
          <p:nvPr/>
        </p:nvSpPr>
        <p:spPr>
          <a:xfrm>
            <a:off x="4048217" y="4228730"/>
            <a:ext cx="710214" cy="1597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912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47BE7E-434F-4565-8C0B-672DEB4C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0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03D9CD-364B-4F86-B84D-4D04A6C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1698" y="-3762375"/>
            <a:ext cx="13182600" cy="98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1474-12C6-45CA-A20F-1ED2DB92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Zhodnoť, zda je věta pravdivá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842E37-9C1D-441A-A087-D34A6DF6B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Jaro začíná 21.3.</a:t>
            </a:r>
            <a:endParaRPr lang="cs-CZ" sz="3600" strike="sngStrike" dirty="0"/>
          </a:p>
        </p:txBody>
      </p:sp>
      <p:pic>
        <p:nvPicPr>
          <p:cNvPr id="1026" name="Picture 2" descr="Axina ::.">
            <a:extLst>
              <a:ext uri="{FF2B5EF4-FFF2-40B4-BE49-F238E27FC236}">
                <a16:creationId xmlns:a16="http://schemas.microsoft.com/office/drawing/2014/main" id="{6E15652A-2B7B-4B2C-AB1F-FBD40CF0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39" y="3092736"/>
            <a:ext cx="5635571" cy="386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90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47BE7E-434F-4565-8C0B-672DEB4C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56" y="0"/>
            <a:ext cx="9144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12CFA07-C225-40CF-8A3D-F22B4FE75820}"/>
              </a:ext>
            </a:extLst>
          </p:cNvPr>
          <p:cNvSpPr txBox="1"/>
          <p:nvPr/>
        </p:nvSpPr>
        <p:spPr>
          <a:xfrm>
            <a:off x="2308194" y="5885895"/>
            <a:ext cx="16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podnebí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CD250B-51E7-4CA2-A71C-18D7AEEBA69E}"/>
              </a:ext>
            </a:extLst>
          </p:cNvPr>
          <p:cNvSpPr txBox="1"/>
          <p:nvPr/>
        </p:nvSpPr>
        <p:spPr>
          <a:xfrm>
            <a:off x="4663735" y="5932061"/>
            <a:ext cx="137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2"/>
                </a:solidFill>
              </a:rPr>
              <a:t>Travnaté pláně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973B46-474B-48C6-B670-555FA1508B66}"/>
              </a:ext>
            </a:extLst>
          </p:cNvPr>
          <p:cNvSpPr txBox="1"/>
          <p:nvPr/>
        </p:nvSpPr>
        <p:spPr>
          <a:xfrm>
            <a:off x="4725879" y="5662173"/>
            <a:ext cx="137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B050"/>
                </a:solidFill>
              </a:rPr>
              <a:t>Deštné pralesy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FF3973-B394-4C9D-AB00-9053A5E97DD1}"/>
              </a:ext>
            </a:extLst>
          </p:cNvPr>
          <p:cNvSpPr txBox="1"/>
          <p:nvPr/>
        </p:nvSpPr>
        <p:spPr>
          <a:xfrm>
            <a:off x="4933763" y="6125142"/>
            <a:ext cx="137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pouště</a:t>
            </a:r>
          </a:p>
        </p:txBody>
      </p:sp>
    </p:spTree>
    <p:extLst>
      <p:ext uri="{BB962C8B-B14F-4D97-AF65-F5344CB8AC3E}">
        <p14:creationId xmlns:p14="http://schemas.microsoft.com/office/powerpoint/2010/main" val="1639408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03D9CD-364B-4F86-B84D-4D04A6C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20496"/>
            <a:ext cx="6858000" cy="51435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4220ED1-0549-4DF2-B94A-954543C13847}"/>
              </a:ext>
            </a:extLst>
          </p:cNvPr>
          <p:cNvSpPr txBox="1"/>
          <p:nvPr/>
        </p:nvSpPr>
        <p:spPr>
          <a:xfrm flipH="1">
            <a:off x="3959441" y="2849732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052ECF-1BC8-4B8E-BCE0-42E68907E7AF}"/>
              </a:ext>
            </a:extLst>
          </p:cNvPr>
          <p:cNvSpPr txBox="1"/>
          <p:nvPr/>
        </p:nvSpPr>
        <p:spPr>
          <a:xfrm flipH="1">
            <a:off x="3792245" y="4138474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4CDFC8-D8D2-4EE6-90FA-8AEEEB8863D0}"/>
              </a:ext>
            </a:extLst>
          </p:cNvPr>
          <p:cNvSpPr txBox="1"/>
          <p:nvPr/>
        </p:nvSpPr>
        <p:spPr>
          <a:xfrm flipH="1">
            <a:off x="3959441" y="5242550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5A938E-095E-43C2-88C8-53F7AF713B49}"/>
              </a:ext>
            </a:extLst>
          </p:cNvPr>
          <p:cNvSpPr txBox="1"/>
          <p:nvPr/>
        </p:nvSpPr>
        <p:spPr>
          <a:xfrm>
            <a:off x="6982141" y="2849732"/>
            <a:ext cx="1140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2"/>
                </a:solidFill>
              </a:rPr>
              <a:t>V mapě č. 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6C1ECE-4C04-4C28-9454-3F376D1D8AC2}"/>
              </a:ext>
            </a:extLst>
          </p:cNvPr>
          <p:cNvSpPr txBox="1"/>
          <p:nvPr/>
        </p:nvSpPr>
        <p:spPr>
          <a:xfrm>
            <a:off x="6850456" y="4138474"/>
            <a:ext cx="1140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B050"/>
                </a:solidFill>
              </a:rPr>
              <a:t>V mapě č.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6B2AE6-FC83-4990-885B-84DF33ABEE55}"/>
              </a:ext>
            </a:extLst>
          </p:cNvPr>
          <p:cNvSpPr txBox="1"/>
          <p:nvPr/>
        </p:nvSpPr>
        <p:spPr>
          <a:xfrm>
            <a:off x="6850455" y="5288716"/>
            <a:ext cx="1140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V mapě č. 3</a:t>
            </a:r>
          </a:p>
        </p:txBody>
      </p:sp>
    </p:spTree>
    <p:extLst>
      <p:ext uri="{BB962C8B-B14F-4D97-AF65-F5344CB8AC3E}">
        <p14:creationId xmlns:p14="http://schemas.microsoft.com/office/powerpoint/2010/main" val="2335693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7ECB5-4D17-4A3D-BCF0-84494A798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Tropické (teplé) podnebí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278579-0D16-46CD-B2AB-5FFFEDAF3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/>
                </a:solidFill>
              </a:rPr>
              <a:t>Deštné pralesy</a:t>
            </a:r>
          </a:p>
        </p:txBody>
      </p:sp>
    </p:spTree>
    <p:extLst>
      <p:ext uri="{BB962C8B-B14F-4D97-AF65-F5344CB8AC3E}">
        <p14:creationId xmlns:p14="http://schemas.microsoft.com/office/powerpoint/2010/main" val="3658316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AFB39-A3C4-450B-B6E9-B89F7953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Tropické (teplé) podnebí</a:t>
            </a:r>
            <a:br>
              <a:rPr lang="cs-CZ" dirty="0"/>
            </a:br>
            <a:r>
              <a:rPr lang="cs-CZ" dirty="0">
                <a:solidFill>
                  <a:schemeClr val="accent5"/>
                </a:solidFill>
              </a:rPr>
              <a:t>Deštné pralesy</a:t>
            </a:r>
            <a:br>
              <a:rPr lang="cs-CZ" dirty="0">
                <a:solidFill>
                  <a:schemeClr val="accent5"/>
                </a:solidFill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DD7B63-2B01-47F9-A14A-85004C401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Cíle lekce</a:t>
            </a:r>
          </a:p>
          <a:p>
            <a:r>
              <a:rPr lang="cs-CZ" sz="2400" dirty="0"/>
              <a:t>Charakterizuji tropické podnebí</a:t>
            </a:r>
          </a:p>
          <a:p>
            <a:r>
              <a:rPr lang="cs-CZ" sz="2400" dirty="0"/>
              <a:t>Charakterizuji krajiny tropického podnebí – uvedu typické znaky</a:t>
            </a:r>
          </a:p>
          <a:p>
            <a:r>
              <a:rPr lang="cs-CZ" sz="2400" dirty="0"/>
              <a:t>Na příkladu konkrétních živočichů a rostlin vysvětlím, jak jsou přizpůsobeni k životu v těchto podmínkách</a:t>
            </a:r>
          </a:p>
          <a:p>
            <a:r>
              <a:rPr lang="cs-CZ" sz="2400" dirty="0"/>
              <a:t>Vysvětlím proč a čím  jsou tyto krajiny ohrožovány</a:t>
            </a:r>
          </a:p>
        </p:txBody>
      </p:sp>
    </p:spTree>
    <p:extLst>
      <p:ext uri="{BB962C8B-B14F-4D97-AF65-F5344CB8AC3E}">
        <p14:creationId xmlns:p14="http://schemas.microsoft.com/office/powerpoint/2010/main" val="1909584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BAA2B-5596-4615-B665-FD1CE8DD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Nadpis do sešitu</a:t>
            </a:r>
            <a:br>
              <a:rPr lang="cs-CZ" dirty="0"/>
            </a:br>
            <a:r>
              <a:rPr lang="cs-CZ" dirty="0"/>
              <a:t>PODNEBNÉ PÁSY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BA8466-E137-4EDE-9A39-72B5145AA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333" y="1905001"/>
            <a:ext cx="9569280" cy="4566820"/>
          </a:xfrm>
        </p:spPr>
        <p:txBody>
          <a:bodyPr>
            <a:normAutofit/>
          </a:bodyPr>
          <a:lstStyle/>
          <a:p>
            <a:r>
              <a:rPr lang="cs-CZ" sz="2800" dirty="0"/>
              <a:t>Podnebí se v různých oblastech Země liší.</a:t>
            </a:r>
          </a:p>
          <a:p>
            <a:r>
              <a:rPr lang="cs-CZ" sz="2800" dirty="0"/>
              <a:t>Je to způsobeno hlavně tím, že sluneční paprsky během roku dopadají na zemský povrch pod určitým sklonem (úhlem) – </a:t>
            </a:r>
            <a:r>
              <a:rPr lang="cs-CZ" sz="2800" dirty="0">
                <a:solidFill>
                  <a:srgbClr val="C00000"/>
                </a:solidFill>
              </a:rPr>
              <a:t>nerovnoměrně.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C00000"/>
                </a:solidFill>
              </a:rPr>
              <a:t>Tropický podnebný pás – </a:t>
            </a:r>
            <a:r>
              <a:rPr lang="cs-CZ" sz="2800" dirty="0">
                <a:solidFill>
                  <a:schemeClr val="tx1"/>
                </a:solidFill>
              </a:rPr>
              <a:t>kolem rovníku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accent4"/>
                </a:solidFill>
              </a:rPr>
              <a:t>	1.Deštné pralesy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Zkus napsat co vše už o deštných pralesech víš</a:t>
            </a:r>
          </a:p>
        </p:txBody>
      </p:sp>
    </p:spTree>
    <p:extLst>
      <p:ext uri="{BB962C8B-B14F-4D97-AF65-F5344CB8AC3E}">
        <p14:creationId xmlns:p14="http://schemas.microsoft.com/office/powerpoint/2010/main" val="2907018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anilkový cukr">
            <a:extLst>
              <a:ext uri="{FF2B5EF4-FFF2-40B4-BE49-F238E27FC236}">
                <a16:creationId xmlns:a16="http://schemas.microsoft.com/office/drawing/2014/main" id="{8EB763F3-07A1-468E-A45A-0F7BC3D6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28" y="4967511"/>
            <a:ext cx="3178098" cy="23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na Vita Zapékané křupavé müsli s malinami a příchutí vanilky 700g - Tesco  Potraviny">
            <a:extLst>
              <a:ext uri="{FF2B5EF4-FFF2-40B4-BE49-F238E27FC236}">
                <a16:creationId xmlns:a16="http://schemas.microsoft.com/office/drawing/2014/main" id="{709AEC92-0E30-42CB-BAFF-DEAEEA81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51" y="26764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 descr="VÃ½sledek obrÃ¡zku pro dÃ©Å¡Å¥ symbol">
            <a:extLst>
              <a:ext uri="{FF2B5EF4-FFF2-40B4-BE49-F238E27FC236}">
                <a16:creationId xmlns:a16="http://schemas.microsoft.com/office/drawing/2014/main" id="{25F278FF-B391-4C19-BB25-62BB25C2C3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59" y="-88764"/>
            <a:ext cx="1825841" cy="114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https://www.robimaus.cz/graphics/product/liana-tvarovaci-velka-exo-terra-hagen-1682.jpg">
            <a:extLst>
              <a:ext uri="{FF2B5EF4-FFF2-40B4-BE49-F238E27FC236}">
                <a16:creationId xmlns:a16="http://schemas.microsoft.com/office/drawing/2014/main" id="{E55A0514-E320-4DDC-AA00-B13844BC72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2" y="-88764"/>
            <a:ext cx="146240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Ã½sledek obrÃ¡zku pro kakaovnÃ­k">
            <a:extLst>
              <a:ext uri="{FF2B5EF4-FFF2-40B4-BE49-F238E27FC236}">
                <a16:creationId xmlns:a16="http://schemas.microsoft.com/office/drawing/2014/main" id="{2AE6A6B4-36B9-45A6-B0AF-F2BB4DD6C4E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42" y="5075246"/>
            <a:ext cx="2336746" cy="185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Ã½sledek obrÃ¡zku pro BANÃNOVNÃK">
            <a:extLst>
              <a:ext uri="{FF2B5EF4-FFF2-40B4-BE49-F238E27FC236}">
                <a16:creationId xmlns:a16="http://schemas.microsoft.com/office/drawing/2014/main" id="{9CC471C6-A8E1-4010-80E8-0B95D69FA32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03" y="192829"/>
            <a:ext cx="3495675" cy="218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VÃ½sledek obrÃ¡zku pro vysokÃ© teploty symbol">
            <a:extLst>
              <a:ext uri="{FF2B5EF4-FFF2-40B4-BE49-F238E27FC236}">
                <a16:creationId xmlns:a16="http://schemas.microsoft.com/office/drawing/2014/main" id="{82737841-130A-4B97-B1BA-8ACCDB7E843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29" y="1388852"/>
            <a:ext cx="19716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Ã½sledek obrÃ¡zku pro kÃ¡cenÃ­ tropickÃ½ch deÅ¡tnÃ½ch lesÅ¯">
            <a:extLst>
              <a:ext uri="{FF2B5EF4-FFF2-40B4-BE49-F238E27FC236}">
                <a16:creationId xmlns:a16="http://schemas.microsoft.com/office/drawing/2014/main" id="{5E94E5E2-0E8E-4E56-8F6A-45C6388C805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631" y="4496073"/>
            <a:ext cx="3120536" cy="237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http://www.rozvojovka.cz/download/img/3294.jpeg">
            <a:extLst>
              <a:ext uri="{FF2B5EF4-FFF2-40B4-BE49-F238E27FC236}">
                <a16:creationId xmlns:a16="http://schemas.microsoft.com/office/drawing/2014/main" id="{AAEA3518-3169-4972-AB04-2B5B4038899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92" y="4592635"/>
            <a:ext cx="2805669" cy="21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876890-E724-472B-9997-B426B9D5AB0C}"/>
              </a:ext>
            </a:extLst>
          </p:cNvPr>
          <p:cNvSpPr txBox="1"/>
          <p:nvPr/>
        </p:nvSpPr>
        <p:spPr>
          <a:xfrm>
            <a:off x="553388" y="3322800"/>
            <a:ext cx="137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1ED8FC5-568D-476E-881E-03CFFD93D0F0}"/>
              </a:ext>
            </a:extLst>
          </p:cNvPr>
          <p:cNvSpPr txBox="1"/>
          <p:nvPr/>
        </p:nvSpPr>
        <p:spPr>
          <a:xfrm>
            <a:off x="7538014" y="397968"/>
            <a:ext cx="128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 descr="Tropické pralesy - ZELENÉ PLÍCE ZEMĚ | Amazonie">
            <a:extLst>
              <a:ext uri="{FF2B5EF4-FFF2-40B4-BE49-F238E27FC236}">
                <a16:creationId xmlns:a16="http://schemas.microsoft.com/office/drawing/2014/main" id="{7AA3532A-E629-486A-97D2-882321E8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" y="3640852"/>
            <a:ext cx="3169810" cy="209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nebné pásy: cz, ecosystems, environment, mirny, pasy, podnebne, polarni,  rovnik, science , sciencé | Glogster EDU - Interactive multimedia posters">
            <a:extLst>
              <a:ext uri="{FF2B5EF4-FFF2-40B4-BE49-F238E27FC236}">
                <a16:creationId xmlns:a16="http://schemas.microsoft.com/office/drawing/2014/main" id="{A59B0262-EB79-4289-A1D9-B0186F03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96" y="174997"/>
            <a:ext cx="3341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rila východní – Wikipedie">
            <a:extLst>
              <a:ext uri="{FF2B5EF4-FFF2-40B4-BE49-F238E27FC236}">
                <a16:creationId xmlns:a16="http://schemas.microsoft.com/office/drawing/2014/main" id="{9C958A3C-CDF3-405A-BD71-C2C6B876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62" y="7916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lma olejná – Wikipedie">
            <a:extLst>
              <a:ext uri="{FF2B5EF4-FFF2-40B4-BE49-F238E27FC236}">
                <a16:creationId xmlns:a16="http://schemas.microsoft.com/office/drawing/2014/main" id="{AC8A0ADB-344E-45E4-BF00-69BF5BFF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92" y="267641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15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92288-A163-48D8-99FD-B05DE362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nám prozradí video???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3DBE11-CB10-44D3-90C7-A5A3BFBB5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https://www.youtube.com/watch?v=64qe5btNZiE</a:t>
            </a:r>
            <a:endParaRPr lang="cs-CZ" u="sng" dirty="0"/>
          </a:p>
          <a:p>
            <a:endParaRPr lang="cs-CZ" u="sng" dirty="0"/>
          </a:p>
          <a:p>
            <a:r>
              <a:rPr lang="cs-CZ" u="sng" dirty="0"/>
              <a:t>Zapiš si, co nového ses dozvěděl(a)</a:t>
            </a:r>
          </a:p>
          <a:p>
            <a:r>
              <a:rPr lang="cs-CZ" u="sng" dirty="0"/>
              <a:t>Překvapilo tě něco?</a:t>
            </a:r>
          </a:p>
          <a:p>
            <a:r>
              <a:rPr lang="cs-CZ" u="sng" dirty="0"/>
              <a:t>Máš nějakou otázku?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728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45AB8-4A4E-4D8F-9567-521EE7C2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Učebnice str. 33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720D0D-1270-45F4-B08C-5777CD253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Přečti si, jaké rostliny a živočichové se vyskytují v deštném pralese </a:t>
            </a:r>
          </a:p>
          <a:p>
            <a:r>
              <a:rPr lang="cs-CZ" dirty="0"/>
              <a:t>Ve třídě – budeme třídit obrázky živočichů a rostlin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797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anilkový cukr">
            <a:extLst>
              <a:ext uri="{FF2B5EF4-FFF2-40B4-BE49-F238E27FC236}">
                <a16:creationId xmlns:a16="http://schemas.microsoft.com/office/drawing/2014/main" id="{8EB763F3-07A1-468E-A45A-0F7BC3D6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28" y="4967511"/>
            <a:ext cx="3178098" cy="23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na Vita Zapékané křupavé müsli s malinami a příchutí vanilky 700g - Tesco  Potraviny">
            <a:extLst>
              <a:ext uri="{FF2B5EF4-FFF2-40B4-BE49-F238E27FC236}">
                <a16:creationId xmlns:a16="http://schemas.microsoft.com/office/drawing/2014/main" id="{709AEC92-0E30-42CB-BAFF-DEAEEA81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51" y="26764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 descr="VÃ½sledek obrÃ¡zku pro dÃ©Å¡Å¥ symbol">
            <a:extLst>
              <a:ext uri="{FF2B5EF4-FFF2-40B4-BE49-F238E27FC236}">
                <a16:creationId xmlns:a16="http://schemas.microsoft.com/office/drawing/2014/main" id="{25F278FF-B391-4C19-BB25-62BB25C2C3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59" y="-88764"/>
            <a:ext cx="1825841" cy="114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https://www.robimaus.cz/graphics/product/liana-tvarovaci-velka-exo-terra-hagen-1682.jpg">
            <a:extLst>
              <a:ext uri="{FF2B5EF4-FFF2-40B4-BE49-F238E27FC236}">
                <a16:creationId xmlns:a16="http://schemas.microsoft.com/office/drawing/2014/main" id="{E55A0514-E320-4DDC-AA00-B13844BC72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2" y="-88764"/>
            <a:ext cx="146240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Ã½sledek obrÃ¡zku pro kakaovnÃ­k">
            <a:extLst>
              <a:ext uri="{FF2B5EF4-FFF2-40B4-BE49-F238E27FC236}">
                <a16:creationId xmlns:a16="http://schemas.microsoft.com/office/drawing/2014/main" id="{2AE6A6B4-36B9-45A6-B0AF-F2BB4DD6C4E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42" y="5075246"/>
            <a:ext cx="2336746" cy="185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Ã½sledek obrÃ¡zku pro BANÃNOVNÃK">
            <a:extLst>
              <a:ext uri="{FF2B5EF4-FFF2-40B4-BE49-F238E27FC236}">
                <a16:creationId xmlns:a16="http://schemas.microsoft.com/office/drawing/2014/main" id="{9CC471C6-A8E1-4010-80E8-0B95D69FA32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03" y="192829"/>
            <a:ext cx="3495675" cy="218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VÃ½sledek obrÃ¡zku pro vysokÃ© teploty symbol">
            <a:extLst>
              <a:ext uri="{FF2B5EF4-FFF2-40B4-BE49-F238E27FC236}">
                <a16:creationId xmlns:a16="http://schemas.microsoft.com/office/drawing/2014/main" id="{82737841-130A-4B97-B1BA-8ACCDB7E843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29" y="1388852"/>
            <a:ext cx="19716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Ã½sledek obrÃ¡zku pro kÃ¡cenÃ­ tropickÃ½ch deÅ¡tnÃ½ch lesÅ¯">
            <a:extLst>
              <a:ext uri="{FF2B5EF4-FFF2-40B4-BE49-F238E27FC236}">
                <a16:creationId xmlns:a16="http://schemas.microsoft.com/office/drawing/2014/main" id="{5E94E5E2-0E8E-4E56-8F6A-45C6388C805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631" y="4496073"/>
            <a:ext cx="3120536" cy="237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http://www.rozvojovka.cz/download/img/3294.jpeg">
            <a:extLst>
              <a:ext uri="{FF2B5EF4-FFF2-40B4-BE49-F238E27FC236}">
                <a16:creationId xmlns:a16="http://schemas.microsoft.com/office/drawing/2014/main" id="{AAEA3518-3169-4972-AB04-2B5B4038899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92" y="4592635"/>
            <a:ext cx="2805669" cy="21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876890-E724-472B-9997-B426B9D5AB0C}"/>
              </a:ext>
            </a:extLst>
          </p:cNvPr>
          <p:cNvSpPr txBox="1"/>
          <p:nvPr/>
        </p:nvSpPr>
        <p:spPr>
          <a:xfrm>
            <a:off x="553388" y="3322800"/>
            <a:ext cx="137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1ED8FC5-568D-476E-881E-03CFFD93D0F0}"/>
              </a:ext>
            </a:extLst>
          </p:cNvPr>
          <p:cNvSpPr txBox="1"/>
          <p:nvPr/>
        </p:nvSpPr>
        <p:spPr>
          <a:xfrm>
            <a:off x="7538014" y="397968"/>
            <a:ext cx="128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 descr="Tropické pralesy - ZELENÉ PLÍCE ZEMĚ | Amazonie">
            <a:extLst>
              <a:ext uri="{FF2B5EF4-FFF2-40B4-BE49-F238E27FC236}">
                <a16:creationId xmlns:a16="http://schemas.microsoft.com/office/drawing/2014/main" id="{7AA3532A-E629-486A-97D2-882321E8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" y="3640852"/>
            <a:ext cx="3169810" cy="209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nebné pásy: cz, ecosystems, environment, mirny, pasy, podnebne, polarni,  rovnik, science , sciencé | Glogster EDU - Interactive multimedia posters">
            <a:extLst>
              <a:ext uri="{FF2B5EF4-FFF2-40B4-BE49-F238E27FC236}">
                <a16:creationId xmlns:a16="http://schemas.microsoft.com/office/drawing/2014/main" id="{A59B0262-EB79-4289-A1D9-B0186F03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96" y="174997"/>
            <a:ext cx="3341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rila východní – Wikipedie">
            <a:extLst>
              <a:ext uri="{FF2B5EF4-FFF2-40B4-BE49-F238E27FC236}">
                <a16:creationId xmlns:a16="http://schemas.microsoft.com/office/drawing/2014/main" id="{9C958A3C-CDF3-405A-BD71-C2C6B876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62" y="7916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lma olejná – Wikipedie">
            <a:extLst>
              <a:ext uri="{FF2B5EF4-FFF2-40B4-BE49-F238E27FC236}">
                <a16:creationId xmlns:a16="http://schemas.microsoft.com/office/drawing/2014/main" id="{AC8A0ADB-344E-45E4-BF00-69BF5BFF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92" y="267641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87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BC520-22DD-4671-802E-23CD941F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jsou živočichové a rostliny uzpůsobeny životu v pralese???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4E1992-F3A9-49DA-9984-7C6F7BAD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Film </a:t>
            </a:r>
          </a:p>
        </p:txBody>
      </p:sp>
    </p:spTree>
    <p:extLst>
      <p:ext uri="{BB962C8B-B14F-4D97-AF65-F5344CB8AC3E}">
        <p14:creationId xmlns:p14="http://schemas.microsoft.com/office/powerpoint/2010/main" val="339171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85DD4-C07D-4B6E-947E-EA622EB6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365125"/>
            <a:ext cx="10720754" cy="947860"/>
          </a:xfrm>
        </p:spPr>
        <p:txBody>
          <a:bodyPr>
            <a:normAutofit fontScale="90000"/>
          </a:bodyPr>
          <a:lstStyle/>
          <a:p>
            <a:r>
              <a:rPr lang="cs-CZ" dirty="0"/>
              <a:t>Od 23.9. se začíná prodlužovat noc a zkracovat den.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FD0CA3-15E0-4F92-A466-2569C168B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06662"/>
            <a:ext cx="10515600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Axina ::.">
            <a:extLst>
              <a:ext uri="{FF2B5EF4-FFF2-40B4-BE49-F238E27FC236}">
                <a16:creationId xmlns:a16="http://schemas.microsoft.com/office/drawing/2014/main" id="{EA604241-B2D9-4CBA-BB6E-855556AD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27761"/>
            <a:ext cx="6882546" cy="47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64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2AFC1-A69C-4AFC-B753-2BFF0D5E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jsou živočichové a rostliny uzpůsobeny životu v pralese???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FF091C-57D6-478E-A85C-289A9B11A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Chápavé a dlouhé ruce – opice – pro pohyb v korunách stromů</a:t>
            </a:r>
          </a:p>
          <a:p>
            <a:r>
              <a:rPr lang="cs-CZ" dirty="0"/>
              <a:t>Pestrobarevní ptáci – maskování</a:t>
            </a:r>
          </a:p>
          <a:p>
            <a:r>
              <a:rPr lang="cs-CZ" dirty="0"/>
              <a:t>Liány se pnou za světlem</a:t>
            </a:r>
          </a:p>
          <a:p>
            <a:r>
              <a:rPr lang="cs-CZ" dirty="0" err="1"/>
              <a:t>Orchidee</a:t>
            </a:r>
            <a:r>
              <a:rPr lang="cs-CZ" dirty="0"/>
              <a:t> – rostou na stromech – aby měly přísun světla</a:t>
            </a:r>
          </a:p>
          <a:p>
            <a:r>
              <a:rPr lang="cs-CZ" dirty="0"/>
              <a:t>Rostliny mají silné listy- ochrana před deštěm</a:t>
            </a:r>
          </a:p>
          <a:p>
            <a:r>
              <a:rPr lang="cs-CZ" dirty="0"/>
              <a:t>Termiti a vosy – hnízda tvarem uzpůsobena stékání deště</a:t>
            </a:r>
          </a:p>
          <a:p>
            <a:r>
              <a:rPr lang="cs-CZ" dirty="0"/>
              <a:t>Obyvatele korun stromů – dobrý zrak</a:t>
            </a:r>
          </a:p>
          <a:p>
            <a:r>
              <a:rPr lang="cs-CZ" dirty="0"/>
              <a:t>Obyvatele na zemi – dobrý sluch – velké uši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246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E49E0-5374-49BC-A3DE-EF8FA7C6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tuto krajinu ohrožuje???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FF0C1D-7A4F-4466-8999-68A4C4AB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https://edu.ceskatelevize.cz/video/1641-borneo-tropicky-destny-les-v-ohrozeni</a:t>
            </a:r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365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FB859-CD8C-469A-B506-DAE4FD30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82572"/>
            <a:ext cx="11310152" cy="618764"/>
          </a:xfrm>
        </p:spPr>
        <p:txBody>
          <a:bodyPr>
            <a:normAutofit fontScale="90000"/>
          </a:bodyPr>
          <a:lstStyle/>
          <a:p>
            <a:r>
              <a:rPr lang="cs-CZ" dirty="0"/>
              <a:t>Deštný prales –př.  </a:t>
            </a:r>
            <a:r>
              <a:rPr lang="cs-CZ" b="1" dirty="0"/>
              <a:t>otázky na povrchu a pod povrchem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44264-214B-459A-B5A1-AFBFAECE9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938" y="781235"/>
            <a:ext cx="10048675" cy="5797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1. JAKÉ KOŘENÍ ROSTE V DEŠTNÉM PRALESE?</a:t>
            </a:r>
          </a:p>
          <a:p>
            <a:pPr marL="0" indent="0">
              <a:buNone/>
            </a:pPr>
            <a:r>
              <a:rPr lang="cs-CZ" sz="2800" dirty="0"/>
              <a:t>2.JAKÉHO LIDOOPA BYSTE MOHLI POTKAT V PRALESE AFRIKY A JAKÉHO V INDONÉSKÉM PRALESE?</a:t>
            </a:r>
          </a:p>
          <a:p>
            <a:pPr marL="0" indent="0">
              <a:buNone/>
            </a:pPr>
            <a:r>
              <a:rPr lang="cs-CZ" sz="2800" dirty="0"/>
              <a:t>3. DOKÁŽEŠ UVÉST PŘÍKLAD ŠELMY ŽIJÍCÍ V PRALESE?</a:t>
            </a:r>
          </a:p>
          <a:p>
            <a:pPr marL="0" indent="0">
              <a:buNone/>
            </a:pPr>
            <a:r>
              <a:rPr lang="cs-CZ" sz="2800" dirty="0"/>
              <a:t> A ORCHIDEE ROSTOU NA STROMECH?</a:t>
            </a:r>
          </a:p>
          <a:p>
            <a:pPr marL="0" indent="0">
              <a:buNone/>
            </a:pPr>
            <a:r>
              <a:rPr lang="cs-CZ" sz="2800" dirty="0"/>
              <a:t>4. PROČ SE O DEŠTNÉM PRALESE ŘÍKÁ, ŽE JSOU TO „ZELENÉ PLÍCE PLANETY“?</a:t>
            </a:r>
          </a:p>
          <a:p>
            <a:pPr marL="0" indent="0">
              <a:buNone/>
            </a:pPr>
            <a:r>
              <a:rPr lang="cs-CZ" sz="2800" dirty="0"/>
              <a:t>5. PROČ BY SE NEMĚLA V OBLASTECH DEŠTNÉHO PRALESA PĚSTOVAT PALMA OLEJNÁ?</a:t>
            </a:r>
          </a:p>
        </p:txBody>
      </p:sp>
    </p:spTree>
    <p:extLst>
      <p:ext uri="{BB962C8B-B14F-4D97-AF65-F5344CB8AC3E}">
        <p14:creationId xmlns:p14="http://schemas.microsoft.com/office/powerpoint/2010/main" val="42755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47BE7E-434F-4565-8C0B-672DEB4C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56" y="0"/>
            <a:ext cx="9144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12CFA07-C225-40CF-8A3D-F22B4FE75820}"/>
              </a:ext>
            </a:extLst>
          </p:cNvPr>
          <p:cNvSpPr txBox="1"/>
          <p:nvPr/>
        </p:nvSpPr>
        <p:spPr>
          <a:xfrm>
            <a:off x="2308194" y="5885895"/>
            <a:ext cx="16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podnebí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CD250B-51E7-4CA2-A71C-18D7AEEBA69E}"/>
              </a:ext>
            </a:extLst>
          </p:cNvPr>
          <p:cNvSpPr txBox="1"/>
          <p:nvPr/>
        </p:nvSpPr>
        <p:spPr>
          <a:xfrm>
            <a:off x="4663735" y="5932061"/>
            <a:ext cx="137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2"/>
                </a:solidFill>
              </a:rPr>
              <a:t>Travnaté pláně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973B46-474B-48C6-B670-555FA1508B66}"/>
              </a:ext>
            </a:extLst>
          </p:cNvPr>
          <p:cNvSpPr txBox="1"/>
          <p:nvPr/>
        </p:nvSpPr>
        <p:spPr>
          <a:xfrm>
            <a:off x="4725879" y="5662173"/>
            <a:ext cx="137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B050"/>
                </a:solidFill>
              </a:rPr>
              <a:t>Deštné pralesy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FF3973-B394-4C9D-AB00-9053A5E97DD1}"/>
              </a:ext>
            </a:extLst>
          </p:cNvPr>
          <p:cNvSpPr txBox="1"/>
          <p:nvPr/>
        </p:nvSpPr>
        <p:spPr>
          <a:xfrm>
            <a:off x="4933763" y="6125142"/>
            <a:ext cx="137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pouště</a:t>
            </a:r>
          </a:p>
        </p:txBody>
      </p:sp>
    </p:spTree>
    <p:extLst>
      <p:ext uri="{BB962C8B-B14F-4D97-AF65-F5344CB8AC3E}">
        <p14:creationId xmlns:p14="http://schemas.microsoft.com/office/powerpoint/2010/main" val="549324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C97F3-395B-488B-996F-48E9948B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POUŠTĚ – CO VŠECHNO UŽ O NICH VÍŠ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21BF3E-853F-4987-9330-A97417ABA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https://decko.ceskatelevize.cz/video/i798092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527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03D9CD-364B-4F86-B84D-4D04A6C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53815" y="-3332980"/>
            <a:ext cx="11946137" cy="89596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4220ED1-0549-4DF2-B94A-954543C13847}"/>
              </a:ext>
            </a:extLst>
          </p:cNvPr>
          <p:cNvSpPr txBox="1"/>
          <p:nvPr/>
        </p:nvSpPr>
        <p:spPr>
          <a:xfrm flipH="1">
            <a:off x="2769834" y="319596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052ECF-1BC8-4B8E-BCE0-42E68907E7AF}"/>
              </a:ext>
            </a:extLst>
          </p:cNvPr>
          <p:cNvSpPr txBox="1"/>
          <p:nvPr/>
        </p:nvSpPr>
        <p:spPr>
          <a:xfrm flipH="1">
            <a:off x="2371818" y="2481880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4CDFC8-D8D2-4EE6-90FA-8AEEEB8863D0}"/>
              </a:ext>
            </a:extLst>
          </p:cNvPr>
          <p:cNvSpPr txBox="1"/>
          <p:nvPr/>
        </p:nvSpPr>
        <p:spPr>
          <a:xfrm flipH="1">
            <a:off x="3395044" y="4415473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5A938E-095E-43C2-88C8-53F7AF713B49}"/>
              </a:ext>
            </a:extLst>
          </p:cNvPr>
          <p:cNvSpPr txBox="1"/>
          <p:nvPr/>
        </p:nvSpPr>
        <p:spPr>
          <a:xfrm>
            <a:off x="7420918" y="221942"/>
            <a:ext cx="173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2"/>
                </a:solidFill>
              </a:rPr>
              <a:t>V mapě č. 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6C1ECE-4C04-4C28-9454-3F376D1D8AC2}"/>
              </a:ext>
            </a:extLst>
          </p:cNvPr>
          <p:cNvSpPr txBox="1"/>
          <p:nvPr/>
        </p:nvSpPr>
        <p:spPr>
          <a:xfrm>
            <a:off x="7266298" y="2466491"/>
            <a:ext cx="2044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V mapě č.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6B2AE6-FC83-4990-885B-84DF33ABEE55}"/>
              </a:ext>
            </a:extLst>
          </p:cNvPr>
          <p:cNvSpPr txBox="1"/>
          <p:nvPr/>
        </p:nvSpPr>
        <p:spPr>
          <a:xfrm>
            <a:off x="7143418" y="4510985"/>
            <a:ext cx="187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V mapě č. 3</a:t>
            </a:r>
          </a:p>
        </p:txBody>
      </p:sp>
    </p:spTree>
    <p:extLst>
      <p:ext uri="{BB962C8B-B14F-4D97-AF65-F5344CB8AC3E}">
        <p14:creationId xmlns:p14="http://schemas.microsoft.com/office/powerpoint/2010/main" val="2831203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C97F3-395B-488B-996F-48E9948B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450" y="272136"/>
            <a:ext cx="10093062" cy="322668"/>
          </a:xfrm>
        </p:spPr>
        <p:txBody>
          <a:bodyPr>
            <a:noAutofit/>
          </a:bodyPr>
          <a:lstStyle/>
          <a:p>
            <a:r>
              <a:rPr lang="cs-CZ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POUŠTĚ – JAK JSOU ŽIVOČICHOVÉ A ROSTLINY UZPŮSOBENI ŽIVOTU V POUŠTÍCH….</a:t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21BF3E-853F-4987-9330-A97417AB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594804"/>
            <a:ext cx="12063907" cy="660498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			</a:t>
            </a:r>
            <a:r>
              <a:rPr lang="cs-CZ" u="sng" dirty="0"/>
              <a:t>Doplň podle textu následující věty: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sz="2400" b="1" dirty="0"/>
              <a:t>Kaktus -</a:t>
            </a:r>
            <a:r>
              <a:rPr lang="cs-CZ" sz="2400" dirty="0"/>
              <a:t> zásoby vody má ve……………………</a:t>
            </a:r>
          </a:p>
          <a:p>
            <a:pPr marL="0" indent="0">
              <a:buNone/>
            </a:pPr>
            <a:r>
              <a:rPr lang="cs-CZ" sz="2400" dirty="0"/>
              <a:t>……………………………………………Místo listů má……………………………..</a:t>
            </a:r>
          </a:p>
          <a:p>
            <a:pPr marL="0" indent="0">
              <a:buNone/>
            </a:pPr>
            <a:r>
              <a:rPr lang="cs-CZ" sz="2400" dirty="0"/>
              <a:t>Kořeny……………………………………………………..</a:t>
            </a:r>
          </a:p>
          <a:p>
            <a:pPr marL="0" indent="0">
              <a:buNone/>
            </a:pPr>
            <a:r>
              <a:rPr lang="cs-CZ" sz="2400" b="1" dirty="0"/>
              <a:t>Jako pouštní rostlina </a:t>
            </a:r>
            <a:r>
              <a:rPr lang="cs-CZ" sz="2400" dirty="0"/>
              <a:t>kvetu jen…………………………………..</a:t>
            </a:r>
          </a:p>
          <a:p>
            <a:pPr marL="0" indent="0">
              <a:buNone/>
            </a:pPr>
            <a:r>
              <a:rPr lang="cs-CZ" sz="2400" b="1" dirty="0"/>
              <a:t>Fenek</a:t>
            </a:r>
            <a:r>
              <a:rPr lang="cs-CZ" sz="2400" dirty="0"/>
              <a:t> získává vodu……………………………………………………………….</a:t>
            </a:r>
          </a:p>
          <a:p>
            <a:pPr marL="0" indent="0">
              <a:buNone/>
            </a:pPr>
            <a:r>
              <a:rPr lang="cs-CZ" sz="2400" b="1" dirty="0"/>
              <a:t>Pouštní králík</a:t>
            </a:r>
            <a:r>
              <a:rPr lang="cs-CZ" sz="2400" dirty="0"/>
              <a:t> odpařuje teplo z ……………………  ……………………..</a:t>
            </a:r>
          </a:p>
          <a:p>
            <a:pPr marL="0" indent="0">
              <a:buNone/>
            </a:pPr>
            <a:r>
              <a:rPr lang="cs-CZ" sz="2400" b="1" dirty="0"/>
              <a:t>Tarbík</a:t>
            </a:r>
            <a:r>
              <a:rPr lang="cs-CZ" sz="2400" dirty="0"/>
              <a:t>………………………………………………………………………..</a:t>
            </a:r>
          </a:p>
          <a:p>
            <a:pPr marL="0" indent="0">
              <a:buNone/>
            </a:pPr>
            <a:r>
              <a:rPr lang="cs-CZ" sz="2400" b="1"/>
              <a:t>Velblouda </a:t>
            </a:r>
            <a:r>
              <a:rPr lang="cs-CZ" sz="2400"/>
              <a:t>chrání </a:t>
            </a:r>
            <a:r>
              <a:rPr lang="cs-CZ" sz="2400" dirty="0"/>
              <a:t>před vanutím písku………………………………..</a:t>
            </a:r>
          </a:p>
          <a:p>
            <a:pPr marL="0" indent="0">
              <a:buNone/>
            </a:pPr>
            <a:r>
              <a:rPr lang="cs-CZ" sz="2400" dirty="0"/>
              <a:t>Vydává snadno teplo do okolí, protože………..</a:t>
            </a:r>
          </a:p>
          <a:p>
            <a:pPr marL="0" indent="0">
              <a:buNone/>
            </a:pPr>
            <a:r>
              <a:rPr lang="cs-CZ" sz="2400" dirty="0"/>
              <a:t>Proti boření do písku je vybaven………….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776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47BE7E-434F-4565-8C0B-672DEB4C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56" y="0"/>
            <a:ext cx="9144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12CFA07-C225-40CF-8A3D-F22B4FE75820}"/>
              </a:ext>
            </a:extLst>
          </p:cNvPr>
          <p:cNvSpPr txBox="1"/>
          <p:nvPr/>
        </p:nvSpPr>
        <p:spPr>
          <a:xfrm>
            <a:off x="2308194" y="5885895"/>
            <a:ext cx="16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podnebí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CD250B-51E7-4CA2-A71C-18D7AEEBA69E}"/>
              </a:ext>
            </a:extLst>
          </p:cNvPr>
          <p:cNvSpPr txBox="1"/>
          <p:nvPr/>
        </p:nvSpPr>
        <p:spPr>
          <a:xfrm>
            <a:off x="4725879" y="5893658"/>
            <a:ext cx="2722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2"/>
                </a:solidFill>
              </a:rPr>
              <a:t>Travnaté pláně </a:t>
            </a: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</a:rPr>
              <a:t>- SAVANA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973B46-474B-48C6-B670-555FA1508B66}"/>
              </a:ext>
            </a:extLst>
          </p:cNvPr>
          <p:cNvSpPr txBox="1"/>
          <p:nvPr/>
        </p:nvSpPr>
        <p:spPr>
          <a:xfrm>
            <a:off x="4725879" y="5662173"/>
            <a:ext cx="137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B050"/>
                </a:solidFill>
              </a:rPr>
              <a:t>Deštné pralesy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FF3973-B394-4C9D-AB00-9053A5E97DD1}"/>
              </a:ext>
            </a:extLst>
          </p:cNvPr>
          <p:cNvSpPr txBox="1"/>
          <p:nvPr/>
        </p:nvSpPr>
        <p:spPr>
          <a:xfrm>
            <a:off x="4933763" y="6125142"/>
            <a:ext cx="137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pouště</a:t>
            </a:r>
          </a:p>
        </p:txBody>
      </p:sp>
    </p:spTree>
    <p:extLst>
      <p:ext uri="{BB962C8B-B14F-4D97-AF65-F5344CB8AC3E}">
        <p14:creationId xmlns:p14="http://schemas.microsoft.com/office/powerpoint/2010/main" val="10977277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03D9CD-364B-4F86-B84D-4D04A6C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53815" y="-3332980"/>
            <a:ext cx="11946137" cy="89596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4220ED1-0549-4DF2-B94A-954543C13847}"/>
              </a:ext>
            </a:extLst>
          </p:cNvPr>
          <p:cNvSpPr txBox="1"/>
          <p:nvPr/>
        </p:nvSpPr>
        <p:spPr>
          <a:xfrm flipH="1">
            <a:off x="2769834" y="319596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052ECF-1BC8-4B8E-BCE0-42E68907E7AF}"/>
              </a:ext>
            </a:extLst>
          </p:cNvPr>
          <p:cNvSpPr txBox="1"/>
          <p:nvPr/>
        </p:nvSpPr>
        <p:spPr>
          <a:xfrm flipH="1">
            <a:off x="2371818" y="2481880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4CDFC8-D8D2-4EE6-90FA-8AEEEB8863D0}"/>
              </a:ext>
            </a:extLst>
          </p:cNvPr>
          <p:cNvSpPr txBox="1"/>
          <p:nvPr/>
        </p:nvSpPr>
        <p:spPr>
          <a:xfrm flipH="1">
            <a:off x="3395044" y="4415473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5A938E-095E-43C2-88C8-53F7AF713B49}"/>
              </a:ext>
            </a:extLst>
          </p:cNvPr>
          <p:cNvSpPr txBox="1"/>
          <p:nvPr/>
        </p:nvSpPr>
        <p:spPr>
          <a:xfrm>
            <a:off x="8081565" y="257696"/>
            <a:ext cx="173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2"/>
                </a:solidFill>
              </a:rPr>
              <a:t>V mapě č. 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6C1ECE-4C04-4C28-9454-3F376D1D8AC2}"/>
              </a:ext>
            </a:extLst>
          </p:cNvPr>
          <p:cNvSpPr txBox="1"/>
          <p:nvPr/>
        </p:nvSpPr>
        <p:spPr>
          <a:xfrm>
            <a:off x="7266298" y="2466491"/>
            <a:ext cx="2044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V mapě č.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6B2AE6-FC83-4990-885B-84DF33ABEE55}"/>
              </a:ext>
            </a:extLst>
          </p:cNvPr>
          <p:cNvSpPr txBox="1"/>
          <p:nvPr/>
        </p:nvSpPr>
        <p:spPr>
          <a:xfrm>
            <a:off x="7143418" y="4510985"/>
            <a:ext cx="187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V mapě č. 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F0BA907-7534-4837-9CD7-443062FA1FC1}"/>
              </a:ext>
            </a:extLst>
          </p:cNvPr>
          <p:cNvSpPr txBox="1"/>
          <p:nvPr/>
        </p:nvSpPr>
        <p:spPr>
          <a:xfrm>
            <a:off x="7074596" y="288474"/>
            <a:ext cx="125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SAVANA</a:t>
            </a:r>
          </a:p>
        </p:txBody>
      </p:sp>
    </p:spTree>
    <p:extLst>
      <p:ext uri="{BB962C8B-B14F-4D97-AF65-F5344CB8AC3E}">
        <p14:creationId xmlns:p14="http://schemas.microsoft.com/office/powerpoint/2010/main" val="2362397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EBC92-2878-418E-AF63-DC018CA0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TÉMA: SAVANA </a:t>
            </a:r>
            <a:r>
              <a:rPr lang="cs-CZ" dirty="0"/>
              <a:t>– 2. krajina v tropickém podnebném pásu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984274-2CB9-4AB2-ACFE-0383A7F04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Na ZÁKLADĚ </a:t>
            </a:r>
            <a:r>
              <a:rPr lang="cs-CZ" sz="3200" b="1" dirty="0"/>
              <a:t>OBRÁZKU ODVODÍM</a:t>
            </a:r>
            <a:r>
              <a:rPr lang="cs-CZ" sz="3200" dirty="0"/>
              <a:t>, JAKÉ POČASÍ, PODNEBÍ JE TYPICKÉ PRO SAVANU</a:t>
            </a:r>
          </a:p>
          <a:p>
            <a:endParaRPr lang="cs-CZ" sz="3200" dirty="0"/>
          </a:p>
          <a:p>
            <a:r>
              <a:rPr lang="cs-CZ" sz="3200" dirty="0"/>
              <a:t>JACÍ </a:t>
            </a:r>
            <a:r>
              <a:rPr lang="cs-CZ" sz="3200" b="1" dirty="0"/>
              <a:t>ŽIVOČICHOVÉ A ROSTLINY </a:t>
            </a:r>
            <a:r>
              <a:rPr lang="cs-CZ" sz="3200" dirty="0"/>
              <a:t>ZDE ŽIJÍ</a:t>
            </a:r>
          </a:p>
          <a:p>
            <a:endParaRPr lang="cs-CZ" sz="3200" dirty="0"/>
          </a:p>
          <a:p>
            <a:r>
              <a:rPr lang="cs-CZ" sz="3200" dirty="0"/>
              <a:t>V ČEM SE SAVANA LIŠÍ OD POUŠTĚ A DEŠTNÉHO PRALESA</a:t>
            </a:r>
          </a:p>
        </p:txBody>
      </p:sp>
    </p:spTree>
    <p:extLst>
      <p:ext uri="{BB962C8B-B14F-4D97-AF65-F5344CB8AC3E}">
        <p14:creationId xmlns:p14="http://schemas.microsoft.com/office/powerpoint/2010/main" val="136930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85DD4-C07D-4B6E-947E-EA622EB6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365125"/>
            <a:ext cx="10720754" cy="947860"/>
          </a:xfrm>
        </p:spPr>
        <p:txBody>
          <a:bodyPr>
            <a:normAutofit fontScale="90000"/>
          </a:bodyPr>
          <a:lstStyle/>
          <a:p>
            <a:r>
              <a:rPr lang="cs-CZ" dirty="0"/>
              <a:t>Od 23.9. se začíná prodlužovat noc a zkracovat den.</a:t>
            </a:r>
            <a:br>
              <a:rPr lang="cs-CZ" dirty="0"/>
            </a:br>
            <a:r>
              <a:rPr lang="cs-CZ" dirty="0"/>
              <a:t>ano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FD0CA3-15E0-4F92-A466-2569C168B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06662"/>
            <a:ext cx="10515600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Axina ::.">
            <a:extLst>
              <a:ext uri="{FF2B5EF4-FFF2-40B4-BE49-F238E27FC236}">
                <a16:creationId xmlns:a16="http://schemas.microsoft.com/office/drawing/2014/main" id="{EA604241-B2D9-4CBA-BB6E-855556AD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27761"/>
            <a:ext cx="6882546" cy="47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92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Ã½sledek obrÃ¡zku pro stÃ¡do bÃ½loÅ¾ravcÅ¯ v savanÄ">
            <a:extLst>
              <a:ext uri="{FF2B5EF4-FFF2-40B4-BE49-F238E27FC236}">
                <a16:creationId xmlns:a16="http://schemas.microsoft.com/office/drawing/2014/main" id="{E7704A56-4B66-4893-BB29-B767626A9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" y="1488709"/>
            <a:ext cx="4074819" cy="194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Ã½sledek obrÃ¡zku pro poÅ¾Ã¡r savany">
            <a:extLst>
              <a:ext uri="{FF2B5EF4-FFF2-40B4-BE49-F238E27FC236}">
                <a16:creationId xmlns:a16="http://schemas.microsoft.com/office/drawing/2014/main" id="{1EB7FC50-3BB4-4403-B3F4-FC52E8CE92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32" y="1126282"/>
            <a:ext cx="4324350" cy="30467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7E8CEC26-0619-4562-8C3A-439ECB30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67" y="129607"/>
            <a:ext cx="10480006" cy="1040431"/>
          </a:xfrm>
        </p:spPr>
        <p:txBody>
          <a:bodyPr>
            <a:normAutofit/>
          </a:bodyPr>
          <a:lstStyle/>
          <a:p>
            <a:r>
              <a:rPr lang="cs-CZ" sz="2800" dirty="0"/>
              <a:t>2. KRAJINA TROPICKÉHO PODNEBNÉHO PÁSU – </a:t>
            </a:r>
            <a:r>
              <a:rPr lang="cs-CZ" sz="2800" b="1" dirty="0"/>
              <a:t>SAVANA</a:t>
            </a:r>
            <a:br>
              <a:rPr lang="cs-CZ" sz="2800" b="1" dirty="0"/>
            </a:br>
            <a:r>
              <a:rPr lang="cs-CZ" sz="2800" b="1" dirty="0"/>
              <a:t>VYVODÍME</a:t>
            </a:r>
            <a:r>
              <a:rPr lang="cs-CZ" sz="2800" dirty="0"/>
              <a:t> CO O NÍ MŮŽEME ŘÍCI NA ZÁKLADĚ OBRÁZKŮ</a:t>
            </a:r>
            <a:endParaRPr lang="cs-CZ" sz="2800" b="1" dirty="0"/>
          </a:p>
        </p:txBody>
      </p:sp>
      <p:pic>
        <p:nvPicPr>
          <p:cNvPr id="2050" name="Picture 2" descr="Sloní napajedlo v Africe | ZooCam">
            <a:extLst>
              <a:ext uri="{FF2B5EF4-FFF2-40B4-BE49-F238E27FC236}">
                <a16:creationId xmlns:a16="http://schemas.microsoft.com/office/drawing/2014/main" id="{BCA44F99-300A-43D6-B5DD-269F85E9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58" y="4395028"/>
            <a:ext cx="5041724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vana">
            <a:extLst>
              <a:ext uri="{FF2B5EF4-FFF2-40B4-BE49-F238E27FC236}">
                <a16:creationId xmlns:a16="http://schemas.microsoft.com/office/drawing/2014/main" id="{17092271-B270-4F2B-AC13-702D5D7B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14" y="3916933"/>
            <a:ext cx="4663739" cy="26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Žirafa, baobab, západ slunce, nápadný, afričan.">
            <a:extLst>
              <a:ext uri="{FF2B5EF4-FFF2-40B4-BE49-F238E27FC236}">
                <a16:creationId xmlns:a16="http://schemas.microsoft.com/office/drawing/2014/main" id="{6ADE903F-2983-4F99-94BF-34BDDF14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48" y="1287842"/>
            <a:ext cx="3847639" cy="27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8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zemnice olejná – Wikipedie">
            <a:extLst>
              <a:ext uri="{FF2B5EF4-FFF2-40B4-BE49-F238E27FC236}">
                <a16:creationId xmlns:a16="http://schemas.microsoft.com/office/drawing/2014/main" id="{12B44A47-316C-4C92-98E7-30377A07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5" y="0"/>
            <a:ext cx="4124172" cy="30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vlník (Gossypium) :: Krásy přírody">
            <a:extLst>
              <a:ext uri="{FF2B5EF4-FFF2-40B4-BE49-F238E27FC236}">
                <a16:creationId xmlns:a16="http://schemas.microsoft.com/office/drawing/2014/main" id="{E586EB16-FECB-4E70-9928-65ADDAA27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93" y="-727306"/>
            <a:ext cx="4689988" cy="31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rsen Puzzle Zvířata savany | Maxíkovy hračky">
            <a:extLst>
              <a:ext uri="{FF2B5EF4-FFF2-40B4-BE49-F238E27FC236}">
                <a16:creationId xmlns:a16="http://schemas.microsoft.com/office/drawing/2014/main" id="{A097B679-0A15-43CC-A9AF-02CD2012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6" y="3120913"/>
            <a:ext cx="5053781" cy="37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epard indický – Wikipedie">
            <a:extLst>
              <a:ext uri="{FF2B5EF4-FFF2-40B4-BE49-F238E27FC236}">
                <a16:creationId xmlns:a16="http://schemas.microsoft.com/office/drawing/2014/main" id="{B80A1EEB-EDF5-4A09-966B-B98496CF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74" y="4802905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ravenečník velký - lexikon zvířat">
            <a:extLst>
              <a:ext uri="{FF2B5EF4-FFF2-40B4-BE49-F238E27FC236}">
                <a16:creationId xmlns:a16="http://schemas.microsoft.com/office/drawing/2014/main" id="{A278CD69-ED42-4D37-ABCA-E2E5C149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582" y="4802905"/>
            <a:ext cx="3549599" cy="19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ustralský medvídek koala | Austrálie">
            <a:extLst>
              <a:ext uri="{FF2B5EF4-FFF2-40B4-BE49-F238E27FC236}">
                <a16:creationId xmlns:a16="http://schemas.microsoft.com/office/drawing/2014/main" id="{1AE786D2-F4E7-49DD-8905-5C311D60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53" y="0"/>
            <a:ext cx="40386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es dingo je dingo: Mnohaletá záhada vyřešena | Ábíčko.cz">
            <a:extLst>
              <a:ext uri="{FF2B5EF4-FFF2-40B4-BE49-F238E27FC236}">
                <a16:creationId xmlns:a16="http://schemas.microsoft.com/office/drawing/2014/main" id="{DDB65049-58B5-4A5B-91EE-AAE56E12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131" y="2488460"/>
            <a:ext cx="3554783" cy="231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Jaguár americký | Zoo Olomouc - Svatý Kopeček">
            <a:extLst>
              <a:ext uri="{FF2B5EF4-FFF2-40B4-BE49-F238E27FC236}">
                <a16:creationId xmlns:a16="http://schemas.microsoft.com/office/drawing/2014/main" id="{AA4DC3A1-5D1E-4885-9B94-44927D3A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36" y="2695575"/>
            <a:ext cx="3051919" cy="20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640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03D9CD-364B-4F86-B84D-4D04A6C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53815" y="-3332980"/>
            <a:ext cx="11946137" cy="89596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4220ED1-0549-4DF2-B94A-954543C13847}"/>
              </a:ext>
            </a:extLst>
          </p:cNvPr>
          <p:cNvSpPr txBox="1"/>
          <p:nvPr/>
        </p:nvSpPr>
        <p:spPr>
          <a:xfrm flipH="1">
            <a:off x="2769834" y="319596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052ECF-1BC8-4B8E-BCE0-42E68907E7AF}"/>
              </a:ext>
            </a:extLst>
          </p:cNvPr>
          <p:cNvSpPr txBox="1"/>
          <p:nvPr/>
        </p:nvSpPr>
        <p:spPr>
          <a:xfrm flipH="1">
            <a:off x="2371818" y="2481880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4CDFC8-D8D2-4EE6-90FA-8AEEEB8863D0}"/>
              </a:ext>
            </a:extLst>
          </p:cNvPr>
          <p:cNvSpPr txBox="1"/>
          <p:nvPr/>
        </p:nvSpPr>
        <p:spPr>
          <a:xfrm flipH="1">
            <a:off x="3395044" y="4415473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5A938E-095E-43C2-88C8-53F7AF713B49}"/>
              </a:ext>
            </a:extLst>
          </p:cNvPr>
          <p:cNvSpPr txBox="1"/>
          <p:nvPr/>
        </p:nvSpPr>
        <p:spPr>
          <a:xfrm>
            <a:off x="8081565" y="257696"/>
            <a:ext cx="173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2"/>
                </a:solidFill>
              </a:rPr>
              <a:t>V mapě č. 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6C1ECE-4C04-4C28-9454-3F376D1D8AC2}"/>
              </a:ext>
            </a:extLst>
          </p:cNvPr>
          <p:cNvSpPr txBox="1"/>
          <p:nvPr/>
        </p:nvSpPr>
        <p:spPr>
          <a:xfrm>
            <a:off x="7266298" y="2466491"/>
            <a:ext cx="2044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V mapě č.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6B2AE6-FC83-4990-885B-84DF33ABEE55}"/>
              </a:ext>
            </a:extLst>
          </p:cNvPr>
          <p:cNvSpPr txBox="1"/>
          <p:nvPr/>
        </p:nvSpPr>
        <p:spPr>
          <a:xfrm>
            <a:off x="7143418" y="4510985"/>
            <a:ext cx="187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V mapě č. 3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C291916-CE38-4156-B00C-84DD9D03A5A0}"/>
              </a:ext>
            </a:extLst>
          </p:cNvPr>
          <p:cNvSpPr txBox="1"/>
          <p:nvPr/>
        </p:nvSpPr>
        <p:spPr>
          <a:xfrm>
            <a:off x="2371818" y="1821957"/>
            <a:ext cx="611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OBDOBÍ DEŠŤŮ A OBDOBÍ SUCHA</a:t>
            </a:r>
          </a:p>
        </p:txBody>
      </p:sp>
    </p:spTree>
    <p:extLst>
      <p:ext uri="{BB962C8B-B14F-4D97-AF65-F5344CB8AC3E}">
        <p14:creationId xmlns:p14="http://schemas.microsoft.com/office/powerpoint/2010/main" val="1619241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B0D27-E7E3-4BDD-86C0-7FF84413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TRAVNATÉ PLÁNĚ – </a:t>
            </a:r>
            <a:r>
              <a:rPr lang="cs-CZ" b="1" dirty="0"/>
              <a:t>SAVANA-</a:t>
            </a:r>
            <a:r>
              <a:rPr lang="cs-CZ" dirty="0"/>
              <a:t>V  AFRICE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18ACC8-922E-44F2-84B4-EAE36689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https://www.youtube.com/watch?v=x4eBC6zoXkY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3897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47BE7E-434F-4565-8C0B-672DEB4C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56" y="0"/>
            <a:ext cx="9144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12CFA07-C225-40CF-8A3D-F22B4FE75820}"/>
              </a:ext>
            </a:extLst>
          </p:cNvPr>
          <p:cNvSpPr txBox="1"/>
          <p:nvPr/>
        </p:nvSpPr>
        <p:spPr>
          <a:xfrm>
            <a:off x="2308194" y="5885895"/>
            <a:ext cx="16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podnebí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CD250B-51E7-4CA2-A71C-18D7AEEBA69E}"/>
              </a:ext>
            </a:extLst>
          </p:cNvPr>
          <p:cNvSpPr txBox="1"/>
          <p:nvPr/>
        </p:nvSpPr>
        <p:spPr>
          <a:xfrm>
            <a:off x="4725879" y="5893658"/>
            <a:ext cx="2722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2"/>
                </a:solidFill>
              </a:rPr>
              <a:t>Travnaté pláně </a:t>
            </a: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</a:rPr>
              <a:t>- SAVANA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973B46-474B-48C6-B670-555FA1508B66}"/>
              </a:ext>
            </a:extLst>
          </p:cNvPr>
          <p:cNvSpPr txBox="1"/>
          <p:nvPr/>
        </p:nvSpPr>
        <p:spPr>
          <a:xfrm>
            <a:off x="4725879" y="5662173"/>
            <a:ext cx="137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B050"/>
                </a:solidFill>
              </a:rPr>
              <a:t>Deštné pralesy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FF3973-B394-4C9D-AB00-9053A5E97DD1}"/>
              </a:ext>
            </a:extLst>
          </p:cNvPr>
          <p:cNvSpPr txBox="1"/>
          <p:nvPr/>
        </p:nvSpPr>
        <p:spPr>
          <a:xfrm>
            <a:off x="4933763" y="6125142"/>
            <a:ext cx="137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pouště</a:t>
            </a:r>
          </a:p>
        </p:txBody>
      </p:sp>
    </p:spTree>
    <p:extLst>
      <p:ext uri="{BB962C8B-B14F-4D97-AF65-F5344CB8AC3E}">
        <p14:creationId xmlns:p14="http://schemas.microsoft.com/office/powerpoint/2010/main" val="4070060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03D9CD-364B-4F86-B84D-4D04A6C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53815" y="-3332980"/>
            <a:ext cx="11946137" cy="89596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4220ED1-0549-4DF2-B94A-954543C13847}"/>
              </a:ext>
            </a:extLst>
          </p:cNvPr>
          <p:cNvSpPr txBox="1"/>
          <p:nvPr/>
        </p:nvSpPr>
        <p:spPr>
          <a:xfrm flipH="1">
            <a:off x="2769834" y="319596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052ECF-1BC8-4B8E-BCE0-42E68907E7AF}"/>
              </a:ext>
            </a:extLst>
          </p:cNvPr>
          <p:cNvSpPr txBox="1"/>
          <p:nvPr/>
        </p:nvSpPr>
        <p:spPr>
          <a:xfrm flipH="1">
            <a:off x="2371818" y="2481880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4CDFC8-D8D2-4EE6-90FA-8AEEEB8863D0}"/>
              </a:ext>
            </a:extLst>
          </p:cNvPr>
          <p:cNvSpPr txBox="1"/>
          <p:nvPr/>
        </p:nvSpPr>
        <p:spPr>
          <a:xfrm flipH="1">
            <a:off x="3395044" y="4415473"/>
            <a:ext cx="12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Tropické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5A938E-095E-43C2-88C8-53F7AF713B49}"/>
              </a:ext>
            </a:extLst>
          </p:cNvPr>
          <p:cNvSpPr txBox="1"/>
          <p:nvPr/>
        </p:nvSpPr>
        <p:spPr>
          <a:xfrm>
            <a:off x="8081565" y="257696"/>
            <a:ext cx="173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2"/>
                </a:solidFill>
              </a:rPr>
              <a:t>V mapě č. 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6C1ECE-4C04-4C28-9454-3F376D1D8AC2}"/>
              </a:ext>
            </a:extLst>
          </p:cNvPr>
          <p:cNvSpPr txBox="1"/>
          <p:nvPr/>
        </p:nvSpPr>
        <p:spPr>
          <a:xfrm>
            <a:off x="7266298" y="2466491"/>
            <a:ext cx="2044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V mapě č.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6B2AE6-FC83-4990-885B-84DF33ABEE55}"/>
              </a:ext>
            </a:extLst>
          </p:cNvPr>
          <p:cNvSpPr txBox="1"/>
          <p:nvPr/>
        </p:nvSpPr>
        <p:spPr>
          <a:xfrm>
            <a:off x="7143418" y="4510985"/>
            <a:ext cx="187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V mapě č. 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F0BA907-7534-4837-9CD7-443062FA1FC1}"/>
              </a:ext>
            </a:extLst>
          </p:cNvPr>
          <p:cNvSpPr txBox="1"/>
          <p:nvPr/>
        </p:nvSpPr>
        <p:spPr>
          <a:xfrm>
            <a:off x="7074596" y="288474"/>
            <a:ext cx="125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SAVANA</a:t>
            </a:r>
          </a:p>
        </p:txBody>
      </p:sp>
    </p:spTree>
    <p:extLst>
      <p:ext uri="{BB962C8B-B14F-4D97-AF65-F5344CB8AC3E}">
        <p14:creationId xmlns:p14="http://schemas.microsoft.com/office/powerpoint/2010/main" val="2009677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68B76-774A-4B59-9A3C-45A4FA2D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LEKCE – teplý tropický pás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EA647-B17F-4CCC-988D-A788B6B30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726" y="1597981"/>
            <a:ext cx="9089886" cy="4313241"/>
          </a:xfrm>
        </p:spPr>
        <p:txBody>
          <a:bodyPr/>
          <a:lstStyle/>
          <a:p>
            <a:r>
              <a:rPr lang="cs-CZ" dirty="0"/>
              <a:t>UVEDU SPOLEČNÉ ZNAKY PRO CELÝ TROPICKÝ PÁS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ROZLIŠUJI MEZI 3 KRAJINAMI TROPICKÉHO PÁSU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UVEDU ROZDÍLY MEZI KRAJINAMI – PŘ. ŽIVOČICHŮ A ROSTLIN A JEJICH UZPŮSOBENÍ K ŽIVOTU V KRAJINĚ</a:t>
            </a:r>
          </a:p>
        </p:txBody>
      </p:sp>
    </p:spTree>
    <p:extLst>
      <p:ext uri="{BB962C8B-B14F-4D97-AF65-F5344CB8AC3E}">
        <p14:creationId xmlns:p14="http://schemas.microsoft.com/office/powerpoint/2010/main" val="2228814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9090E-5BF4-48FE-8025-30F10B76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ROZDÁNÍ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5DE9B-BDAD-42FD-91AD-5541A3B8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228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01548-9A9C-440B-9308-16BBEE4D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PRACOVNÍ LIST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4BD780-F33E-41E0-9788-581FDC580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100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2F18A-E749-4A7F-8806-983FFDA7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tabulky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670EFE-19EA-458C-AF74-B316C2FA3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Postupně společně</a:t>
            </a:r>
          </a:p>
        </p:txBody>
      </p:sp>
    </p:spTree>
    <p:extLst>
      <p:ext uri="{BB962C8B-B14F-4D97-AF65-F5344CB8AC3E}">
        <p14:creationId xmlns:p14="http://schemas.microsoft.com/office/powerpoint/2010/main" val="175448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85DD4-C07D-4B6E-947E-EA622EB6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21.6. je dnem jarní rovnodennosti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FD0CA3-15E0-4F92-A466-2569C168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3074" name="Picture 2" descr="Axina ::.">
            <a:extLst>
              <a:ext uri="{FF2B5EF4-FFF2-40B4-BE49-F238E27FC236}">
                <a16:creationId xmlns:a16="http://schemas.microsoft.com/office/drawing/2014/main" id="{64BA2D63-CA78-4D5C-B0D5-2E5FC777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1" y="1908931"/>
            <a:ext cx="6097100" cy="41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02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10433-8B95-4EB0-A1F0-3999264B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na hladině a pod hladinou</a:t>
            </a:r>
            <a:br>
              <a:rPr lang="cs-CZ" dirty="0"/>
            </a:br>
            <a:r>
              <a:rPr lang="cs-CZ" dirty="0"/>
              <a:t>horké křeslo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FB773-5EE3-4CBD-A268-C36D082F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78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31BC2-C1F2-4409-9A9E-73D73DF0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3" y="265871"/>
            <a:ext cx="9427237" cy="680907"/>
          </a:xfrm>
        </p:spPr>
        <p:txBody>
          <a:bodyPr/>
          <a:lstStyle/>
          <a:p>
            <a:r>
              <a:rPr lang="cs-CZ" dirty="0"/>
              <a:t>SAVANA – UČ. STR 34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17ACD8-AEC0-42B4-A328-45386947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14" y="1207363"/>
            <a:ext cx="9879998" cy="538476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DOKÁŽEŠ ODPOVĚDĚT NA NÁSLEDUJÍCÍ OTÁZKY?</a:t>
            </a:r>
          </a:p>
          <a:p>
            <a:r>
              <a:rPr lang="cs-CZ" sz="3200" dirty="0"/>
              <a:t>1. PROČ SE SAVANOU POHYBUJÍ VELKÁ STÁDA BÝLOŽRAVCŮ?</a:t>
            </a:r>
          </a:p>
          <a:p>
            <a:r>
              <a:rPr lang="cs-CZ" sz="3200" dirty="0"/>
              <a:t>2. CO TO JSOU BAOBABY?</a:t>
            </a:r>
          </a:p>
          <a:p>
            <a:r>
              <a:rPr lang="cs-CZ" sz="3200" dirty="0"/>
              <a:t>3. NA CO VYUŽÍVAJÍ LIDÉ SAVANU?</a:t>
            </a:r>
          </a:p>
          <a:p>
            <a:r>
              <a:rPr lang="cs-CZ" sz="3200" dirty="0"/>
              <a:t>4. JAKÉ OBDOBÍ TRVÁ DÉLE, DEŠTIVÉ NEBO SUCHÉ?</a:t>
            </a:r>
          </a:p>
          <a:p>
            <a:r>
              <a:rPr lang="cs-CZ" sz="3200" dirty="0"/>
              <a:t>5. KDE ŽIJE MEDVÍDEK KOALA NEBO PES DINGO?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8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D7C85-72E6-42DD-ACBC-0813DE20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Poušť - text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C107F0-F4AB-4A52-9DDF-9BFC2D708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9295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EB09E-A5D9-4F3F-B54B-15CEF0F2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TEXTEM –který čteme</a:t>
            </a:r>
          </a:p>
        </p:txBody>
      </p:sp>
      <p:pic>
        <p:nvPicPr>
          <p:cNvPr id="1026" name="Picture 2" descr="Kusový červený koberec Eton 2019-15 čtverec">
            <a:extLst>
              <a:ext uri="{FF2B5EF4-FFF2-40B4-BE49-F238E27FC236}">
                <a16:creationId xmlns:a16="http://schemas.microsoft.com/office/drawing/2014/main" id="{6B96DEAA-3E58-497D-B75C-DAEA8F1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22" y="335612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7C24155-F6C9-4A5C-8906-C55F47B3AE01}"/>
              </a:ext>
            </a:extLst>
          </p:cNvPr>
          <p:cNvSpPr txBox="1"/>
          <p:nvPr/>
        </p:nvSpPr>
        <p:spPr>
          <a:xfrm>
            <a:off x="2521258" y="2894120"/>
            <a:ext cx="347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KLADU OTÁZKU - 1 HLADINU,</a:t>
            </a:r>
          </a:p>
          <a:p>
            <a:r>
              <a:rPr lang="cs-CZ" b="1" dirty="0"/>
              <a:t>1 POD HLADINU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0AA49E-F9D7-4E96-884C-6CF326F9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656862"/>
            <a:ext cx="9472612" cy="4790830"/>
          </a:xfrm>
        </p:spPr>
        <p:txBody>
          <a:bodyPr/>
          <a:lstStyle/>
          <a:p>
            <a:r>
              <a:rPr lang="cs-CZ" dirty="0"/>
              <a:t>Modelace otázky na hladinu a pod hladinou podle obrázku</a:t>
            </a:r>
          </a:p>
          <a:p>
            <a:r>
              <a:rPr lang="cs-CZ" dirty="0"/>
              <a:t>Sdílení ve skupině – vyberte otázky na hladinu a pod hladinou (zaměřit se na ty, kde jsme si nejistí)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1029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2B313-9C47-44D7-8599-CBCBCE9E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5" y="269003"/>
            <a:ext cx="9302950" cy="893972"/>
          </a:xfrm>
        </p:spPr>
        <p:txBody>
          <a:bodyPr/>
          <a:lstStyle/>
          <a:p>
            <a:r>
              <a:rPr lang="cs-CZ" dirty="0"/>
              <a:t>POUŠŤ – UČ. STR. 34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4183C5-3DD8-4CD9-8814-CF5C3333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247" y="1162975"/>
            <a:ext cx="9853365" cy="4748247"/>
          </a:xfrm>
        </p:spPr>
        <p:txBody>
          <a:bodyPr>
            <a:normAutofit/>
          </a:bodyPr>
          <a:lstStyle/>
          <a:p>
            <a:r>
              <a:rPr lang="cs-CZ" sz="2800" dirty="0"/>
              <a:t>1. JSOU V POUŠTI STÁLE VYSOKÉ TEPLOTY?</a:t>
            </a:r>
          </a:p>
          <a:p>
            <a:r>
              <a:rPr lang="cs-CZ" sz="2800" dirty="0"/>
              <a:t>2. PROČ V POUŠTÍCH KLESAJÍ V NOCI TEPLOTY POD BOD MRAZU?</a:t>
            </a:r>
          </a:p>
          <a:p>
            <a:r>
              <a:rPr lang="cs-CZ" sz="2800" dirty="0"/>
              <a:t>3. CO TO JE OÁZA?</a:t>
            </a:r>
          </a:p>
          <a:p>
            <a:r>
              <a:rPr lang="cs-CZ" sz="2800" dirty="0"/>
              <a:t>4. JAKÉ PALMY ROSTOU V OÁZÁCH?</a:t>
            </a:r>
          </a:p>
          <a:p>
            <a:r>
              <a:rPr lang="cs-CZ" sz="2800" dirty="0"/>
              <a:t>5. JAK JSOU ROSTLINY A ŽIVOČICHOVÉ UZPŮSOBENI VELKÉMU VEDRU A SUCHU?</a:t>
            </a:r>
          </a:p>
        </p:txBody>
      </p:sp>
    </p:spTree>
    <p:extLst>
      <p:ext uri="{BB962C8B-B14F-4D97-AF65-F5344CB8AC3E}">
        <p14:creationId xmlns:p14="http://schemas.microsoft.com/office/powerpoint/2010/main" val="348447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85DD4-C07D-4B6E-947E-EA622EB6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21.6. je dnem </a:t>
            </a:r>
            <a:r>
              <a:rPr lang="cs-CZ" strike="sngStrike" dirty="0"/>
              <a:t>jarní </a:t>
            </a:r>
            <a:r>
              <a:rPr lang="cs-CZ" strike="sngStrike" dirty="0" err="1"/>
              <a:t>rovnodennostil</a:t>
            </a:r>
            <a:r>
              <a:rPr lang="cs-CZ" strike="sngStrike" dirty="0"/>
              <a:t> </a:t>
            </a:r>
            <a:r>
              <a:rPr lang="cs-CZ" dirty="0"/>
              <a:t>letního slunovratu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FD0CA3-15E0-4F92-A466-2569C168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3074" name="Picture 2" descr="Axina ::.">
            <a:extLst>
              <a:ext uri="{FF2B5EF4-FFF2-40B4-BE49-F238E27FC236}">
                <a16:creationId xmlns:a16="http://schemas.microsoft.com/office/drawing/2014/main" id="{64BA2D63-CA78-4D5C-B0D5-2E5FC777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1" y="1908931"/>
            <a:ext cx="6097100" cy="41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7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85DD4-C07D-4B6E-947E-EA622EB6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21.6. je dnem letního slunovratu.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FD0CA3-15E0-4F92-A466-2569C168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Axina ::.">
            <a:extLst>
              <a:ext uri="{FF2B5EF4-FFF2-40B4-BE49-F238E27FC236}">
                <a16:creationId xmlns:a16="http://schemas.microsoft.com/office/drawing/2014/main" id="{26FCA042-4B4B-4C53-B4D7-3BE1E62F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1" y="2654132"/>
            <a:ext cx="5593007" cy="383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2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A8527-7131-4DBB-ABCF-4EE025C3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Podnebí je v různých místech na Zemi odlišné.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7F09E3-D858-485B-9E51-5048BF0D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Podnebné pásy: cz, ecosystems, environment, mirny, pasy, podnebne, polarni,  rovnik, science , sciencé | Glogster EDU - Interactive multimedia posters">
            <a:extLst>
              <a:ext uri="{FF2B5EF4-FFF2-40B4-BE49-F238E27FC236}">
                <a16:creationId xmlns:a16="http://schemas.microsoft.com/office/drawing/2014/main" id="{BD8A6FAD-053D-48D0-8583-4542603D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2" y="2634398"/>
            <a:ext cx="5571064" cy="38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04182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601</TotalTime>
  <Words>1144</Words>
  <Application>Microsoft Office PowerPoint</Application>
  <PresentationFormat>Širokoúhlá obrazovka</PresentationFormat>
  <Paragraphs>182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8" baseType="lpstr">
      <vt:lpstr>Arial</vt:lpstr>
      <vt:lpstr>Century Gothic</vt:lpstr>
      <vt:lpstr>Wingdings 3</vt:lpstr>
      <vt:lpstr>Stébla</vt:lpstr>
      <vt:lpstr>Zhodnoť, zda je věta pravdivá</vt:lpstr>
      <vt:lpstr>Zhodnoť, zda je věta pravdivá</vt:lpstr>
      <vt:lpstr>Zhodnoť, zda je věta pravdivá</vt:lpstr>
      <vt:lpstr>Od 23.9. se začíná prodlužovat noc a zkracovat den. </vt:lpstr>
      <vt:lpstr>Od 23.9. se začíná prodlužovat noc a zkracovat den. ano </vt:lpstr>
      <vt:lpstr>21.6. je dnem jarní rovnodennosti</vt:lpstr>
      <vt:lpstr>21.6. je dnem jarní rovnodennostil letního slunovratu</vt:lpstr>
      <vt:lpstr>21.6. je dnem letního slunovratu. </vt:lpstr>
      <vt:lpstr>Podnebí je v různých místech na Zemi odlišné. </vt:lpstr>
      <vt:lpstr>Podnebí je v různých místech na Zemi odlišné. ano </vt:lpstr>
      <vt:lpstr>Země vykonává zároveň 2 pohyby</vt:lpstr>
      <vt:lpstr>Země vykonává zároveň 2 pohyby ano</vt:lpstr>
      <vt:lpstr>Prezentace aplikace PowerPoint</vt:lpstr>
      <vt:lpstr>Prezentace aplikace PowerPoint</vt:lpstr>
      <vt:lpstr>Rozdílné podnebí je díky různé intenzitě dopadání slunečních paprsků na naši Zem </vt:lpstr>
      <vt:lpstr>Rozdílné podnebí je díky různé intenzitě dopadání slunečních paprsků na naši Zem ano </vt:lpstr>
      <vt:lpstr>Rovník rozděluje naši Zem na severní a jižní polokouli.</vt:lpstr>
      <vt:lpstr>Rovník rozděluje naši Zem na severní a jižní polokouli. ano</vt:lpstr>
      <vt:lpstr>Ukázka glóbusu</vt:lpstr>
      <vt:lpstr>Ukázka glóbusu</vt:lpstr>
      <vt:lpstr>Mapa – v sešitech</vt:lpstr>
      <vt:lpstr>Prezentace aplikace PowerPoint</vt:lpstr>
      <vt:lpstr>Pracovní list s popisem jednotlivých podnebích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Tropické (teplé) podnebí</vt:lpstr>
      <vt:lpstr>Tropické (teplé) podnebí Deštné pralesy </vt:lpstr>
      <vt:lpstr>Nadpis do sešitu PODNEBNÉ PÁSY</vt:lpstr>
      <vt:lpstr>Prezentace aplikace PowerPoint</vt:lpstr>
      <vt:lpstr>Co nám prozradí video???</vt:lpstr>
      <vt:lpstr>Učebnice str. 33</vt:lpstr>
      <vt:lpstr>Prezentace aplikace PowerPoint</vt:lpstr>
      <vt:lpstr>Jak jsou živočichové a rostliny uzpůsobeny životu v pralese???</vt:lpstr>
      <vt:lpstr>Jak jsou živočichové a rostliny uzpůsobeny životu v pralese???</vt:lpstr>
      <vt:lpstr>Co tuto krajinu ohrožuje???</vt:lpstr>
      <vt:lpstr>Deštný prales –př.  otázky na povrchu a pod povrchem</vt:lpstr>
      <vt:lpstr>Prezentace aplikace PowerPoint</vt:lpstr>
      <vt:lpstr>POUŠTĚ – CO VŠECHNO UŽ O NICH VÍŠ</vt:lpstr>
      <vt:lpstr>Prezentace aplikace PowerPoint</vt:lpstr>
      <vt:lpstr>POUŠTĚ – JAK JSOU ŽIVOČICHOVÉ A ROSTLINY UZPŮSOBENI ŽIVOTU V POUŠTÍCH…. </vt:lpstr>
      <vt:lpstr>Prezentace aplikace PowerPoint</vt:lpstr>
      <vt:lpstr>Prezentace aplikace PowerPoint</vt:lpstr>
      <vt:lpstr>TÉMA: SAVANA – 2. krajina v tropickém podnebném pásu</vt:lpstr>
      <vt:lpstr>2. KRAJINA TROPICKÉHO PODNEBNÉHO PÁSU – SAVANA VYVODÍME CO O NÍ MŮŽEME ŘÍCI NA ZÁKLADĚ OBRÁZKŮ</vt:lpstr>
      <vt:lpstr>Prezentace aplikace PowerPoint</vt:lpstr>
      <vt:lpstr>Prezentace aplikace PowerPoint</vt:lpstr>
      <vt:lpstr>TRAVNATÉ PLÁNĚ – SAVANA-V  AFRICE</vt:lpstr>
      <vt:lpstr>Prezentace aplikace PowerPoint</vt:lpstr>
      <vt:lpstr>Prezentace aplikace PowerPoint</vt:lpstr>
      <vt:lpstr>CÍLE LEKCE – teplý tropický pás</vt:lpstr>
      <vt:lpstr>ROZDÁNÍ OBRÁZKŮ</vt:lpstr>
      <vt:lpstr>PRACOVNÍ LIST</vt:lpstr>
      <vt:lpstr>Vyplnění tabulky</vt:lpstr>
      <vt:lpstr>Otázky na hladině a pod hladinou horké křeslo</vt:lpstr>
      <vt:lpstr>SAVANA – UČ. STR 34</vt:lpstr>
      <vt:lpstr>Poušť - text</vt:lpstr>
      <vt:lpstr>PRÁCE S TEXTEM –který čteme</vt:lpstr>
      <vt:lpstr>POUŠŤ – UČ. STR. 34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Tropický podnebný pás</dc:title>
  <dc:creator>Lenovo</dc:creator>
  <cp:lastModifiedBy>MachackovaJ</cp:lastModifiedBy>
  <cp:revision>116</cp:revision>
  <dcterms:created xsi:type="dcterms:W3CDTF">2020-09-21T11:58:45Z</dcterms:created>
  <dcterms:modified xsi:type="dcterms:W3CDTF">2021-11-04T11:24:26Z</dcterms:modified>
</cp:coreProperties>
</file>