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4" r:id="rId3"/>
    <p:sldId id="32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284" r:id="rId22"/>
    <p:sldId id="295" r:id="rId23"/>
    <p:sldId id="257" r:id="rId24"/>
    <p:sldId id="303" r:id="rId25"/>
    <p:sldId id="275" r:id="rId26"/>
    <p:sldId id="276" r:id="rId27"/>
    <p:sldId id="298" r:id="rId28"/>
    <p:sldId id="25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3EA0-BC1F-41F8-B87E-D452D31547C0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4D82-6476-4658-8C84-FB69DD14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4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3EA0-BC1F-41F8-B87E-D452D31547C0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4D82-6476-4658-8C84-FB69DD14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7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1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8A019-A95C-4109-9004-8AD78AE9D0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Cévní neboli oběhová </a:t>
            </a:r>
            <a:r>
              <a:rPr lang="cs-CZ" dirty="0" err="1"/>
              <a:t>soustAVA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8E321C-DDAE-4D80-AE34-34CEE050C4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KONTROLA DOMÁCÍHO ÚKOLU</a:t>
            </a:r>
          </a:p>
        </p:txBody>
      </p:sp>
    </p:spTree>
    <p:extLst>
      <p:ext uri="{BB962C8B-B14F-4D97-AF65-F5344CB8AC3E}">
        <p14:creationId xmlns:p14="http://schemas.microsoft.com/office/powerpoint/2010/main" val="221234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93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61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0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pPr marL="0" indent="0">
              <a:buNone/>
            </a:pPr>
            <a:r>
              <a:rPr lang="cs-CZ" b="1" dirty="0"/>
              <a:t>11. 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1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12. Předání z krve do plic</a:t>
            </a:r>
          </a:p>
          <a:p>
            <a:pPr marL="0" indent="0">
              <a:buNone/>
            </a:pPr>
            <a:r>
              <a:rPr lang="cs-CZ" b="1" dirty="0"/>
              <a:t>11. 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45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12. Předání z krve do plic</a:t>
            </a:r>
          </a:p>
          <a:p>
            <a:pPr marL="0" indent="0">
              <a:buNone/>
            </a:pPr>
            <a:r>
              <a:rPr lang="cs-CZ" b="1" dirty="0"/>
              <a:t>11. Putování žilou k plicím</a:t>
            </a:r>
          </a:p>
          <a:p>
            <a:pPr marL="0" indent="0">
              <a:buNone/>
            </a:pPr>
            <a:r>
              <a:rPr lang="cs-CZ" b="1" dirty="0"/>
              <a:t>13. 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5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14. 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r>
              <a:rPr lang="cs-CZ" dirty="0"/>
              <a:t>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12. Předání z krve do plic</a:t>
            </a:r>
          </a:p>
          <a:p>
            <a:pPr marL="0" indent="0">
              <a:buNone/>
            </a:pPr>
            <a:r>
              <a:rPr lang="cs-CZ" b="1" dirty="0"/>
              <a:t>11. Putování žilou k plicím</a:t>
            </a:r>
          </a:p>
          <a:p>
            <a:pPr marL="0" indent="0">
              <a:buNone/>
            </a:pPr>
            <a:r>
              <a:rPr lang="cs-CZ" b="1" dirty="0"/>
              <a:t>13. 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43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14. 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9. 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pPr marL="0" indent="0">
              <a:buNone/>
            </a:pPr>
            <a:r>
              <a:rPr lang="cs-CZ" b="1" dirty="0"/>
              <a:t>8. Putování tepnou do žaludku</a:t>
            </a:r>
          </a:p>
          <a:p>
            <a:pPr marL="0" indent="0">
              <a:buNone/>
            </a:pPr>
            <a:r>
              <a:rPr lang="cs-CZ" b="1" dirty="0"/>
              <a:t>15. Hrtan</a:t>
            </a:r>
          </a:p>
          <a:p>
            <a:pPr marL="0" indent="0">
              <a:buNone/>
            </a:pPr>
            <a:r>
              <a:rPr lang="cs-CZ" b="1" dirty="0"/>
              <a:t>10. 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12. Předání z krve do plic</a:t>
            </a:r>
          </a:p>
          <a:p>
            <a:pPr marL="0" indent="0">
              <a:buNone/>
            </a:pPr>
            <a:r>
              <a:rPr lang="cs-CZ" b="1" dirty="0"/>
              <a:t>11. Putování žilou k plicím</a:t>
            </a:r>
          </a:p>
          <a:p>
            <a:pPr marL="0" indent="0">
              <a:buNone/>
            </a:pPr>
            <a:r>
              <a:rPr lang="cs-CZ" b="1" dirty="0"/>
              <a:t>13. 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801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6B9E1-980B-47E0-A68C-8D822182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1" y="618518"/>
            <a:ext cx="10514746" cy="926198"/>
          </a:xfrm>
        </p:spPr>
        <p:txBody>
          <a:bodyPr/>
          <a:lstStyle/>
          <a:p>
            <a:r>
              <a:rPr lang="cs-CZ" b="1" dirty="0"/>
              <a:t>Opakování trávicí soustava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892200-0B73-4569-9C46-D96EF0F9F0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Poskládejte se do řady podle toho, jak trávicí soustava prochází naším tělem</a:t>
            </a:r>
          </a:p>
          <a:p>
            <a:endParaRPr lang="cs-CZ" sz="3600" dirty="0"/>
          </a:p>
          <a:p>
            <a:r>
              <a:rPr lang="cs-CZ" sz="3600" b="1" dirty="0"/>
              <a:t>Pozor!!! Bez mluvení!!!</a:t>
            </a:r>
          </a:p>
          <a:p>
            <a:r>
              <a:rPr lang="cs-CZ" sz="3600" dirty="0"/>
              <a:t>PO NÁVRATU DO LAVIC – FUNKCE ORGÁNŮ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47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BD748-76C1-47EA-8FA3-6E8B6AC9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21" y="334432"/>
            <a:ext cx="10541379" cy="5178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C61A22E-42B5-4C6B-9517-0AF9C620559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2635692"/>
              </p:ext>
            </p:extLst>
          </p:nvPr>
        </p:nvGraphicFramePr>
        <p:xfrm>
          <a:off x="239697" y="334431"/>
          <a:ext cx="11724443" cy="6306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8335">
                  <a:extLst>
                    <a:ext uri="{9D8B030D-6E8A-4147-A177-3AD203B41FA5}">
                      <a16:colId xmlns:a16="http://schemas.microsoft.com/office/drawing/2014/main" val="196096475"/>
                    </a:ext>
                  </a:extLst>
                </a:gridCol>
                <a:gridCol w="1404174">
                  <a:extLst>
                    <a:ext uri="{9D8B030D-6E8A-4147-A177-3AD203B41FA5}">
                      <a16:colId xmlns:a16="http://schemas.microsoft.com/office/drawing/2014/main" val="3799816435"/>
                    </a:ext>
                  </a:extLst>
                </a:gridCol>
                <a:gridCol w="4421934">
                  <a:extLst>
                    <a:ext uri="{9D8B030D-6E8A-4147-A177-3AD203B41FA5}">
                      <a16:colId xmlns:a16="http://schemas.microsoft.com/office/drawing/2014/main" val="2952754441"/>
                    </a:ext>
                  </a:extLst>
                </a:gridCol>
              </a:tblGrid>
              <a:tr h="687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Pravdivá i nepravdivá tvrzení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Opravené  tvrzení; Doplňující informace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4137806162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 Na rozmělnění potravy se podílí zuby, jazyk a sliny.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3613387281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 V žaludku je potrava rozdělena a rozpuštěna žaludečními šťávami.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248200872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3.  Trávení tuků má na starosti slinivka břišní.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1271769040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 Trávení cukrů a bílkovin mají na starosti játra.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ANO-NE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976867040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5. Živiny se vstřebávají do krve v tlustém střevě.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ANO-NE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1481360677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  Některé bakterie jsou pro naše tělo prospěšné.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533561103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  Potraviny s dostatkem vlákniny jsou pro naše střeva prospěšné.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568135761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8. V tlustém střevě se vstřebává voda.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ANO-NE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268698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26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r>
              <a:rPr lang="cs-CZ" dirty="0"/>
              <a:t>Plíce</a:t>
            </a:r>
          </a:p>
          <a:p>
            <a:r>
              <a:rPr lang="cs-CZ" dirty="0"/>
              <a:t>Přeměna z kyslíku na oxid uhličitý</a:t>
            </a:r>
          </a:p>
          <a:p>
            <a:r>
              <a:rPr lang="cs-CZ" dirty="0"/>
              <a:t> Hrtan</a:t>
            </a:r>
          </a:p>
          <a:p>
            <a:r>
              <a:rPr lang="cs-CZ" dirty="0"/>
              <a:t>Průdušnice</a:t>
            </a:r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r>
              <a:rPr lang="cs-CZ" dirty="0"/>
              <a:t>Průdušky</a:t>
            </a:r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980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BD748-76C1-47EA-8FA3-6E8B6AC9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21" y="334432"/>
            <a:ext cx="10541379" cy="5178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C61A22E-42B5-4C6B-9517-0AF9C620559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5355289"/>
              </p:ext>
            </p:extLst>
          </p:nvPr>
        </p:nvGraphicFramePr>
        <p:xfrm>
          <a:off x="233778" y="313757"/>
          <a:ext cx="11724443" cy="6306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8335">
                  <a:extLst>
                    <a:ext uri="{9D8B030D-6E8A-4147-A177-3AD203B41FA5}">
                      <a16:colId xmlns:a16="http://schemas.microsoft.com/office/drawing/2014/main" val="196096475"/>
                    </a:ext>
                  </a:extLst>
                </a:gridCol>
                <a:gridCol w="875327">
                  <a:extLst>
                    <a:ext uri="{9D8B030D-6E8A-4147-A177-3AD203B41FA5}">
                      <a16:colId xmlns:a16="http://schemas.microsoft.com/office/drawing/2014/main" val="3799816435"/>
                    </a:ext>
                  </a:extLst>
                </a:gridCol>
                <a:gridCol w="4950781">
                  <a:extLst>
                    <a:ext uri="{9D8B030D-6E8A-4147-A177-3AD203B41FA5}">
                      <a16:colId xmlns:a16="http://schemas.microsoft.com/office/drawing/2014/main" val="2952754441"/>
                    </a:ext>
                  </a:extLst>
                </a:gridCol>
              </a:tblGrid>
              <a:tr h="687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Pravdivá i nepravdivá tvrzení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Opravené  tvrzení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4137806162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1. Na rozmělnění potravy se podílí zuby, jazyk a sliny.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ANO</a:t>
                      </a:r>
                      <a:r>
                        <a:rPr lang="cs-CZ" sz="1600" dirty="0">
                          <a:effectLst/>
                        </a:rPr>
                        <a:t>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3613387281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2. V žaludku je potrava rozdělena a rozpuštěna žaludečními šťávami.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ANO</a:t>
                      </a:r>
                      <a:r>
                        <a:rPr lang="cs-CZ" sz="1600" dirty="0">
                          <a:effectLst/>
                        </a:rPr>
                        <a:t>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248200872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3.  Trávení tuků má na starosti slinivka břišní.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</a:t>
                      </a:r>
                      <a:r>
                        <a:rPr lang="cs-CZ" sz="1600" b="1" dirty="0">
                          <a:effectLst/>
                        </a:rPr>
                        <a:t>NE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Trávení tuků mají na starosti játra.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71769040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4. Trávení cukrů a bílkovin mají na starosti játra.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</a:t>
                      </a:r>
                      <a:r>
                        <a:rPr lang="cs-CZ" sz="1600" b="1" dirty="0">
                          <a:effectLst/>
                        </a:rPr>
                        <a:t>NE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Trávení cukrů a bílkovin má na starosti slinivka břišní.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6867040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5. Živiny se vstřebávají do krve v tlustém střevě.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ANO-</a:t>
                      </a:r>
                      <a:r>
                        <a:rPr lang="cs-CZ" sz="1600" b="1" dirty="0">
                          <a:effectLst/>
                        </a:rPr>
                        <a:t>NE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r>
                        <a:rPr lang="cs-CZ" sz="1800" dirty="0" err="1">
                          <a:effectLst/>
                        </a:rPr>
                        <a:t>Źiviny</a:t>
                      </a:r>
                      <a:r>
                        <a:rPr lang="cs-CZ" sz="1800" dirty="0">
                          <a:effectLst/>
                        </a:rPr>
                        <a:t> se vstřebávají do krve v tenkém střevě.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>
                    <a:gradFill>
                      <a:gsLst>
                        <a:gs pos="0">
                          <a:schemeClr val="bg1">
                            <a:tint val="90000"/>
                            <a:lumMod val="110000"/>
                          </a:schemeClr>
                        </a:gs>
                        <a:gs pos="100000">
                          <a:schemeClr val="bg1">
                            <a:shade val="64000"/>
                            <a:lumMod val="88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81360677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6.  Některé bakterie jsou pro naše tělo prospěšné.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ANO</a:t>
                      </a:r>
                      <a:r>
                        <a:rPr lang="cs-CZ" sz="1600" dirty="0">
                          <a:effectLst/>
                        </a:rPr>
                        <a:t>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533561103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7.  Potraviny s dostatkem vlákniny jsou pro naše střeva prospěšné.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ANO</a:t>
                      </a:r>
                      <a:r>
                        <a:rPr lang="cs-CZ" sz="1600" dirty="0">
                          <a:effectLst/>
                        </a:rPr>
                        <a:t>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568135761"/>
                  </a:ext>
                </a:extLst>
              </a:tr>
              <a:tr h="702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8. V tlustém střevě se vstřebává voda.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ANO</a:t>
                      </a:r>
                      <a:r>
                        <a:rPr lang="cs-CZ" sz="1600" dirty="0">
                          <a:effectLst/>
                        </a:rPr>
                        <a:t>-NE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76" marR="17976" marT="0" marB="0"/>
                </a:tc>
                <a:extLst>
                  <a:ext uri="{0D108BD9-81ED-4DB2-BD59-A6C34878D82A}">
                    <a16:rowId xmlns:a16="http://schemas.microsoft.com/office/drawing/2014/main" val="268698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1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683" y="618518"/>
            <a:ext cx="10584543" cy="95803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9103" y="3568823"/>
            <a:ext cx="9410343" cy="657835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3"/>
                </a:solidFill>
              </a:rPr>
              <a:t>VYBEREME ZÁSADY ZDRAVÉ VÝŽIVY</a:t>
            </a:r>
          </a:p>
        </p:txBody>
      </p:sp>
    </p:spTree>
    <p:extLst>
      <p:ext uri="{BB962C8B-B14F-4D97-AF65-F5344CB8AC3E}">
        <p14:creationId xmlns:p14="http://schemas.microsoft.com/office/powerpoint/2010/main" val="3285399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8598" y="0"/>
            <a:ext cx="8002366" cy="722011"/>
          </a:xfrm>
        </p:spPr>
        <p:txBody>
          <a:bodyPr>
            <a:normAutofit/>
          </a:bodyPr>
          <a:lstStyle/>
          <a:p>
            <a:r>
              <a:rPr lang="cs-CZ" dirty="0"/>
              <a:t>POKYNY PRO SAMOSTATNOU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868" y="722012"/>
            <a:ext cx="9659759" cy="7368762"/>
          </a:xfrm>
        </p:spPr>
        <p:txBody>
          <a:bodyPr>
            <a:normAutofit/>
          </a:bodyPr>
          <a:lstStyle/>
          <a:p>
            <a:r>
              <a:rPr lang="cs-CZ" dirty="0"/>
              <a:t>Dojdi si pro nějaké tvrzení</a:t>
            </a:r>
          </a:p>
          <a:p>
            <a:endParaRPr lang="cs-CZ" dirty="0"/>
          </a:p>
          <a:p>
            <a:r>
              <a:rPr lang="cs-CZ" dirty="0"/>
              <a:t>Zhodnoť zda patří mezi zásady zdravé výživy (vaší volbu byste měli umět ZDŮVODNIT) – připni magnetem do sloupce </a:t>
            </a:r>
            <a:r>
              <a:rPr lang="cs-CZ" b="1" dirty="0">
                <a:solidFill>
                  <a:schemeClr val="accent3"/>
                </a:solidFill>
              </a:rPr>
              <a:t>zásady zdravé výživy</a:t>
            </a:r>
          </a:p>
          <a:p>
            <a:endParaRPr lang="cs-CZ" dirty="0"/>
          </a:p>
          <a:p>
            <a:r>
              <a:rPr lang="cs-CZ" dirty="0"/>
              <a:t>Po třídě jsou rozmístěné i tvrzení</a:t>
            </a:r>
            <a:r>
              <a:rPr lang="cs-CZ" b="1" dirty="0">
                <a:solidFill>
                  <a:schemeClr val="accent3"/>
                </a:solidFill>
              </a:rPr>
              <a:t>, </a:t>
            </a:r>
            <a:r>
              <a:rPr lang="cs-CZ" dirty="0"/>
              <a:t>která </a:t>
            </a:r>
            <a:r>
              <a:rPr lang="cs-CZ" b="1" dirty="0">
                <a:solidFill>
                  <a:schemeClr val="accent3"/>
                </a:solidFill>
              </a:rPr>
              <a:t>nepatří do zásad zdravé výživy </a:t>
            </a:r>
            <a:r>
              <a:rPr lang="cs-CZ" dirty="0"/>
              <a:t>(např. věta - V našem jídelníčku by se měla často objevit smažená jídla)  - připni magnetem do sloupce není zásada zdravé výživy</a:t>
            </a:r>
            <a:endParaRPr lang="cs-CZ" b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68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159A1-C21D-4FD1-923A-B770EA3D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350" y="219023"/>
            <a:ext cx="10364452" cy="448284"/>
          </a:xfrm>
        </p:spPr>
        <p:txBody>
          <a:bodyPr>
            <a:normAutofit fontScale="90000"/>
          </a:bodyPr>
          <a:lstStyle/>
          <a:p>
            <a:r>
              <a:rPr lang="cs-CZ" dirty="0"/>
              <a:t>Zásady zdravé výživy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FE2A00-5D71-46C0-A69F-8B244D630D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5106" y="667307"/>
            <a:ext cx="10922493" cy="619069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200" dirty="0"/>
              <a:t>Konzumuj stravu co nejpestřejší</a:t>
            </a:r>
          </a:p>
          <a:p>
            <a:pPr lvl="0"/>
            <a:r>
              <a:rPr lang="cs-CZ" sz="2200" dirty="0"/>
              <a:t>Omez živočišné tuky (sádlo, máslo)</a:t>
            </a:r>
          </a:p>
          <a:p>
            <a:pPr lvl="0"/>
            <a:r>
              <a:rPr lang="cs-CZ" sz="2200" dirty="0"/>
              <a:t>Zeleninu a ovoce jez několikrát denně</a:t>
            </a:r>
          </a:p>
          <a:p>
            <a:pPr lvl="0"/>
            <a:r>
              <a:rPr lang="cs-CZ" sz="2200" dirty="0"/>
              <a:t>Luštěniny jez alespoň jedenkrát týdně</a:t>
            </a:r>
          </a:p>
          <a:p>
            <a:pPr lvl="0"/>
            <a:r>
              <a:rPr lang="cs-CZ" sz="2200" dirty="0"/>
              <a:t>Potraviny z bílé mouky nahraď celozrnným pečivem</a:t>
            </a:r>
          </a:p>
          <a:p>
            <a:pPr lvl="0"/>
            <a:r>
              <a:rPr lang="cs-CZ" sz="2200" dirty="0"/>
              <a:t>Vypij denně 2-3 litry tekutin (nejlépe v neslazené podobě)</a:t>
            </a:r>
          </a:p>
          <a:p>
            <a:pPr lvl="0"/>
            <a:r>
              <a:rPr lang="cs-CZ" sz="2200" dirty="0"/>
              <a:t>Snaž se, aby energetický příjem potravy nebyl vyšší než výdej</a:t>
            </a:r>
          </a:p>
          <a:p>
            <a:pPr lvl="0"/>
            <a:r>
              <a:rPr lang="cs-CZ" sz="2200" dirty="0"/>
              <a:t>Omez sladkosti, uzeniny a </a:t>
            </a:r>
            <a:r>
              <a:rPr lang="cs-CZ" sz="2200" dirty="0" err="1"/>
              <a:t>chipsy</a:t>
            </a:r>
            <a:endParaRPr lang="cs-CZ" sz="2200" dirty="0"/>
          </a:p>
          <a:p>
            <a:pPr lvl="0"/>
            <a:r>
              <a:rPr lang="cs-CZ" sz="2200" dirty="0"/>
              <a:t>Omez pokrmy připravené na tuku</a:t>
            </a:r>
          </a:p>
          <a:p>
            <a:pPr lvl="0"/>
            <a:r>
              <a:rPr lang="cs-CZ" sz="2200" dirty="0"/>
              <a:t>Jez v pravidelných intervalech nejlépe 5 porcí jídla denně </a:t>
            </a:r>
          </a:p>
          <a:p>
            <a:pPr lvl="0"/>
            <a:r>
              <a:rPr lang="cs-CZ" sz="2200" dirty="0"/>
              <a:t>Jez naposledy 2 hodiny před spaním</a:t>
            </a:r>
          </a:p>
          <a:p>
            <a:pPr lvl="0"/>
            <a:r>
              <a:rPr lang="cs-CZ" sz="2200" dirty="0"/>
              <a:t>Jez tam, kde je čisto a příjemně</a:t>
            </a:r>
          </a:p>
          <a:p>
            <a:pPr lvl="0"/>
            <a:r>
              <a:rPr lang="cs-CZ" sz="2200" dirty="0"/>
              <a:t>Jez pomalu a v pohodě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681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A7BFD-5A74-4C88-A95E-9E5E3FC6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627" y="362545"/>
            <a:ext cx="10514746" cy="704256"/>
          </a:xfrm>
        </p:spPr>
        <p:txBody>
          <a:bodyPr/>
          <a:lstStyle/>
          <a:p>
            <a:r>
              <a:rPr lang="cs-CZ" dirty="0"/>
              <a:t>Co není zásada zdravé výživy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66294F-4088-4633-A573-5525B4786F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315" y="1066801"/>
            <a:ext cx="10647285" cy="5428653"/>
          </a:xfrm>
        </p:spPr>
        <p:txBody>
          <a:bodyPr>
            <a:normAutofit/>
          </a:bodyPr>
          <a:lstStyle/>
          <a:p>
            <a:r>
              <a:rPr lang="cs-CZ" dirty="0"/>
              <a:t>Čerstvou zeleninu nahraď zeleninou dušenou</a:t>
            </a:r>
          </a:p>
          <a:p>
            <a:r>
              <a:rPr lang="cs-CZ" dirty="0"/>
              <a:t>Pokud jíš ovoce, nemusíš už jíst zeleninu</a:t>
            </a:r>
          </a:p>
          <a:p>
            <a:r>
              <a:rPr lang="cs-CZ" dirty="0"/>
              <a:t>Pokud nepiješ kofeinové nápoje, stačí, že vypiješ 1l denně</a:t>
            </a:r>
          </a:p>
          <a:p>
            <a:r>
              <a:rPr lang="cs-CZ" dirty="0"/>
              <a:t>Pokud jíš příborem, nemusíš si mýt před jídlem ruce</a:t>
            </a:r>
          </a:p>
          <a:p>
            <a:r>
              <a:rPr lang="cs-CZ" dirty="0"/>
              <a:t>Nejez moc pečivo, obsahuje příliš mouky</a:t>
            </a:r>
          </a:p>
          <a:p>
            <a:r>
              <a:rPr lang="cs-CZ" dirty="0"/>
              <a:t>Omez rybí pokrmy</a:t>
            </a:r>
          </a:p>
          <a:p>
            <a:r>
              <a:rPr lang="cs-CZ" dirty="0"/>
              <a:t>Pokud chvátáš, jez klidně za chůze – hlavně, když se najíš</a:t>
            </a:r>
          </a:p>
          <a:p>
            <a:r>
              <a:rPr lang="cs-CZ" dirty="0"/>
              <a:t>Jez jen 3x denně</a:t>
            </a:r>
          </a:p>
          <a:p>
            <a:r>
              <a:rPr lang="cs-CZ" dirty="0"/>
              <a:t>Luštěniny jez tak jednou měsíčně (nadýmají)</a:t>
            </a:r>
          </a:p>
          <a:p>
            <a:r>
              <a:rPr lang="cs-CZ" dirty="0"/>
              <a:t>Omez mléčné výrobky</a:t>
            </a:r>
          </a:p>
          <a:p>
            <a:r>
              <a:rPr lang="cs-CZ" dirty="0"/>
              <a:t>Konzumuj jen potraviny vyrobené v ČR</a:t>
            </a:r>
          </a:p>
        </p:txBody>
      </p:sp>
    </p:spTree>
    <p:extLst>
      <p:ext uri="{BB962C8B-B14F-4D97-AF65-F5344CB8AC3E}">
        <p14:creationId xmlns:p14="http://schemas.microsoft.com/office/powerpoint/2010/main" val="47130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078" y="183511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Kolik energie denně potřebuji v potravě přijmout?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Dospívající dívky</a:t>
            </a:r>
          </a:p>
          <a:p>
            <a:pPr marL="0" indent="0">
              <a:buNone/>
            </a:pPr>
            <a:r>
              <a:rPr lang="cs-CZ" b="1" dirty="0"/>
              <a:t>9240 KJ </a:t>
            </a: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1OO% </a:t>
            </a:r>
            <a:r>
              <a:rPr lang="cs-CZ" dirty="0"/>
              <a:t>energie)</a:t>
            </a:r>
          </a:p>
          <a:p>
            <a:pPr marL="0" indent="0">
              <a:buNone/>
            </a:pPr>
            <a:r>
              <a:rPr lang="cs-CZ" dirty="0"/>
              <a:t>Snídaně – </a:t>
            </a:r>
            <a:r>
              <a:rPr lang="cs-CZ" dirty="0">
                <a:solidFill>
                  <a:srgbClr val="FF0000"/>
                </a:solidFill>
              </a:rPr>
              <a:t>20% -1848 KJ</a:t>
            </a:r>
          </a:p>
          <a:p>
            <a:pPr marL="0" indent="0">
              <a:buNone/>
            </a:pPr>
            <a:r>
              <a:rPr lang="cs-CZ" dirty="0"/>
              <a:t>Svačina – </a:t>
            </a:r>
            <a:r>
              <a:rPr lang="cs-CZ" dirty="0">
                <a:solidFill>
                  <a:srgbClr val="FF0000"/>
                </a:solidFill>
              </a:rPr>
              <a:t>10% </a:t>
            </a:r>
            <a:r>
              <a:rPr lang="cs-CZ" dirty="0"/>
              <a:t>- </a:t>
            </a:r>
            <a:r>
              <a:rPr lang="cs-CZ" dirty="0">
                <a:solidFill>
                  <a:srgbClr val="FF0000"/>
                </a:solidFill>
              </a:rPr>
              <a:t>924 KJ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Oběd – </a:t>
            </a:r>
            <a:r>
              <a:rPr lang="cs-CZ" dirty="0">
                <a:solidFill>
                  <a:srgbClr val="FF0000"/>
                </a:solidFill>
              </a:rPr>
              <a:t>35%- 3234 KJ</a:t>
            </a:r>
          </a:p>
          <a:p>
            <a:pPr marL="0" indent="0">
              <a:buNone/>
            </a:pPr>
            <a:r>
              <a:rPr lang="cs-CZ" dirty="0"/>
              <a:t>Svačina – </a:t>
            </a:r>
            <a:r>
              <a:rPr lang="cs-CZ" dirty="0">
                <a:solidFill>
                  <a:srgbClr val="FF0000"/>
                </a:solidFill>
              </a:rPr>
              <a:t>10%-924 KJ</a:t>
            </a:r>
          </a:p>
          <a:p>
            <a:pPr marL="0" indent="0">
              <a:buNone/>
            </a:pPr>
            <a:r>
              <a:rPr lang="cs-CZ" dirty="0"/>
              <a:t>Večeře – </a:t>
            </a:r>
            <a:r>
              <a:rPr lang="cs-CZ" dirty="0">
                <a:solidFill>
                  <a:srgbClr val="FF0000"/>
                </a:solidFill>
              </a:rPr>
              <a:t>25%-2310 KJ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------------------------------------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0" y="1628801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Dospívající chlapci</a:t>
            </a:r>
          </a:p>
          <a:p>
            <a:pPr marL="0" indent="0">
              <a:buNone/>
            </a:pPr>
            <a:r>
              <a:rPr lang="cs-CZ" b="1" dirty="0"/>
              <a:t>11 760 KJ </a:t>
            </a:r>
            <a:r>
              <a:rPr lang="cs-CZ" dirty="0"/>
              <a:t>(100% energie)</a:t>
            </a:r>
          </a:p>
          <a:p>
            <a:pPr marL="0" indent="0">
              <a:buNone/>
            </a:pPr>
            <a:r>
              <a:rPr lang="cs-CZ" dirty="0"/>
              <a:t>Snídaně – </a:t>
            </a:r>
            <a:r>
              <a:rPr lang="cs-CZ" dirty="0">
                <a:solidFill>
                  <a:srgbClr val="FF0000"/>
                </a:solidFill>
              </a:rPr>
              <a:t>20% - 2352 KJ</a:t>
            </a:r>
          </a:p>
          <a:p>
            <a:pPr marL="0" indent="0">
              <a:buNone/>
            </a:pPr>
            <a:r>
              <a:rPr lang="cs-CZ" dirty="0"/>
              <a:t>Svačina – </a:t>
            </a:r>
            <a:r>
              <a:rPr lang="cs-CZ" dirty="0">
                <a:solidFill>
                  <a:srgbClr val="FF0000"/>
                </a:solidFill>
              </a:rPr>
              <a:t>10% - 1176 KJ</a:t>
            </a:r>
          </a:p>
          <a:p>
            <a:pPr marL="0" indent="0">
              <a:buNone/>
            </a:pPr>
            <a:r>
              <a:rPr lang="cs-CZ" dirty="0"/>
              <a:t>Oběd – </a:t>
            </a:r>
            <a:r>
              <a:rPr lang="cs-CZ" dirty="0">
                <a:solidFill>
                  <a:srgbClr val="FF0000"/>
                </a:solidFill>
              </a:rPr>
              <a:t>35%- 4116 KJ</a:t>
            </a:r>
          </a:p>
          <a:p>
            <a:pPr marL="0" indent="0">
              <a:buNone/>
            </a:pPr>
            <a:r>
              <a:rPr lang="cs-CZ" dirty="0"/>
              <a:t>Svačina – </a:t>
            </a:r>
            <a:r>
              <a:rPr lang="cs-CZ" dirty="0">
                <a:solidFill>
                  <a:srgbClr val="FF0000"/>
                </a:solidFill>
              </a:rPr>
              <a:t>10%- 1176 KJ</a:t>
            </a:r>
          </a:p>
          <a:p>
            <a:pPr marL="0" indent="0">
              <a:buNone/>
            </a:pPr>
            <a:r>
              <a:rPr lang="cs-CZ" dirty="0"/>
              <a:t>Večeře – </a:t>
            </a:r>
            <a:r>
              <a:rPr lang="cs-CZ" dirty="0">
                <a:solidFill>
                  <a:srgbClr val="FF0000"/>
                </a:solidFill>
              </a:rPr>
              <a:t>25% - 2940 KJ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-------------------------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86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520" y="-315416"/>
            <a:ext cx="8229600" cy="1143000"/>
          </a:xfrm>
        </p:spPr>
        <p:txBody>
          <a:bodyPr/>
          <a:lstStyle/>
          <a:p>
            <a:r>
              <a:rPr lang="cs-CZ" dirty="0"/>
              <a:t>Svačiny – 900-1000 KJ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528" y="692697"/>
            <a:ext cx="8363272" cy="5433467"/>
          </a:xfrm>
        </p:spPr>
        <p:txBody>
          <a:bodyPr/>
          <a:lstStyle/>
          <a:p>
            <a:r>
              <a:rPr lang="cs-CZ" dirty="0" err="1"/>
              <a:t>Coca-cola</a:t>
            </a:r>
            <a:r>
              <a:rPr lang="cs-CZ" dirty="0"/>
              <a:t> – 0,5l - 420 KJ</a:t>
            </a:r>
          </a:p>
          <a:p>
            <a:r>
              <a:rPr lang="cs-CZ" dirty="0"/>
              <a:t>Džus – 0,5l – 700 KJ</a:t>
            </a:r>
          </a:p>
          <a:p>
            <a:r>
              <a:rPr lang="cs-CZ" dirty="0" err="1"/>
              <a:t>Fidorka</a:t>
            </a:r>
            <a:r>
              <a:rPr lang="cs-CZ" dirty="0"/>
              <a:t> – 630 KJ</a:t>
            </a:r>
          </a:p>
          <a:p>
            <a:r>
              <a:rPr lang="cs-CZ" dirty="0"/>
              <a:t>Tatranka – 1030 KJ</a:t>
            </a:r>
          </a:p>
          <a:p>
            <a:r>
              <a:rPr lang="cs-CZ" dirty="0"/>
              <a:t>Vafle se šlehačkou – 920 KJ</a:t>
            </a:r>
            <a:endParaRPr lang="en-US" dirty="0"/>
          </a:p>
          <a:p>
            <a:r>
              <a:rPr lang="en-US" dirty="0"/>
              <a:t>Snickers a </a:t>
            </a:r>
            <a:r>
              <a:rPr lang="en-US" dirty="0" err="1"/>
              <a:t>podobn</a:t>
            </a:r>
            <a:r>
              <a:rPr lang="cs-CZ" dirty="0"/>
              <a:t>é tyčinky  - 800-1200KJ</a:t>
            </a:r>
          </a:p>
          <a:p>
            <a:r>
              <a:rPr lang="cs-CZ" dirty="0"/>
              <a:t>Čokoláda – 2300 KJ</a:t>
            </a:r>
          </a:p>
          <a:p>
            <a:r>
              <a:rPr lang="cs-CZ" dirty="0"/>
              <a:t>1 kus </a:t>
            </a:r>
            <a:r>
              <a:rPr lang="cs-CZ" dirty="0" err="1"/>
              <a:t>disco</a:t>
            </a:r>
            <a:r>
              <a:rPr lang="cs-CZ" dirty="0"/>
              <a:t> sušenky – 217 KJ</a:t>
            </a:r>
          </a:p>
          <a:p>
            <a:r>
              <a:rPr lang="cs-CZ" dirty="0"/>
              <a:t>Miňonky 1 balení – 1045 KJ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36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ZDRAVÉ VÝŽIVY, KTEROU NEDODRŽUJI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chemeClr val="accent3"/>
                </a:solidFill>
              </a:rPr>
              <a:t>Vyber </a:t>
            </a:r>
            <a:r>
              <a:rPr lang="cs-CZ" dirty="0"/>
              <a:t>z nabízených zásad zdravé výživy </a:t>
            </a:r>
            <a:r>
              <a:rPr lang="cs-CZ" b="1" dirty="0">
                <a:solidFill>
                  <a:schemeClr val="accent3"/>
                </a:solidFill>
              </a:rPr>
              <a:t>tu</a:t>
            </a:r>
            <a:r>
              <a:rPr lang="cs-CZ" dirty="0"/>
              <a:t>, o které si myslíš, </a:t>
            </a:r>
            <a:r>
              <a:rPr lang="cs-CZ" b="1" dirty="0">
                <a:solidFill>
                  <a:schemeClr val="accent3"/>
                </a:solidFill>
              </a:rPr>
              <a:t>že ji nejméně </a:t>
            </a:r>
            <a:r>
              <a:rPr lang="cs-CZ" dirty="0"/>
              <a:t>dodržuješ a </a:t>
            </a:r>
            <a:r>
              <a:rPr lang="cs-CZ" b="1" dirty="0">
                <a:solidFill>
                  <a:schemeClr val="accent3"/>
                </a:solidFill>
              </a:rPr>
              <a:t>ZAPIŠ SI JI DO SEŠITU</a:t>
            </a:r>
            <a:r>
              <a:rPr lang="cs-CZ" dirty="0"/>
              <a:t>!!</a:t>
            </a:r>
          </a:p>
          <a:p>
            <a:endParaRPr lang="cs-CZ" dirty="0"/>
          </a:p>
          <a:p>
            <a:r>
              <a:rPr lang="cs-CZ" dirty="0"/>
              <a:t>SNAŽ SE JI V NÁSLEDUJÍCÍM TÝDNU DODRŽET. </a:t>
            </a:r>
          </a:p>
        </p:txBody>
      </p:sp>
    </p:spTree>
    <p:extLst>
      <p:ext uri="{BB962C8B-B14F-4D97-AF65-F5344CB8AC3E}">
        <p14:creationId xmlns:p14="http://schemas.microsoft.com/office/powerpoint/2010/main" val="1132458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B97CB-D368-456A-8DCD-A671CAEF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Horké křeslo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61824-926E-428B-9AA1-F9E5FE82AD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Hra: Horké křeslo - Předškoláci - omalovánky, pracovní listy » Předškoláci  - omalovánky, pracovní listy">
            <a:extLst>
              <a:ext uri="{FF2B5EF4-FFF2-40B4-BE49-F238E27FC236}">
                <a16:creationId xmlns:a16="http://schemas.microsoft.com/office/drawing/2014/main" id="{57CC3D85-4D5D-4703-985C-6BF5CD876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180" y="2486992"/>
            <a:ext cx="3184306" cy="318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94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r>
              <a:rPr lang="cs-CZ" dirty="0"/>
              <a:t>Plíce</a:t>
            </a:r>
          </a:p>
          <a:p>
            <a:r>
              <a:rPr lang="cs-CZ" dirty="0"/>
              <a:t>Přeměna z kyslíku na oxid uhličitý</a:t>
            </a:r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r>
              <a:rPr lang="cs-CZ" dirty="0"/>
              <a:t>Průdušnice</a:t>
            </a:r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r>
              <a:rPr lang="cs-CZ" dirty="0"/>
              <a:t>Průdušky</a:t>
            </a:r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81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r>
              <a:rPr lang="cs-CZ" dirty="0"/>
              <a:t>Plíce</a:t>
            </a:r>
          </a:p>
          <a:p>
            <a:r>
              <a:rPr lang="cs-CZ" dirty="0"/>
              <a:t>Přeměna z kyslíku na oxid uhličitý</a:t>
            </a:r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r>
              <a:rPr lang="cs-CZ" dirty="0"/>
              <a:t>Průdušky</a:t>
            </a:r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54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r>
              <a:rPr lang="cs-CZ" dirty="0"/>
              <a:t>Plíce</a:t>
            </a:r>
          </a:p>
          <a:p>
            <a:r>
              <a:rPr lang="cs-CZ" dirty="0"/>
              <a:t>Přeměna z kyslíku na oxid uhličitý</a:t>
            </a:r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05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Přeměna z kyslíku na oxid uhličitý</a:t>
            </a:r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03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Přeměna z kyslíku na oxid uhličitý</a:t>
            </a:r>
          </a:p>
          <a:p>
            <a:r>
              <a:rPr lang="cs-CZ" dirty="0"/>
              <a:t>Putování z plic cévou do srdce</a:t>
            </a:r>
          </a:p>
          <a:p>
            <a:r>
              <a:rPr lang="cs-CZ" dirty="0"/>
              <a:t>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58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Přeměna z kyslíku na oxid uhličitý</a:t>
            </a:r>
          </a:p>
          <a:p>
            <a:r>
              <a:rPr lang="cs-CZ" dirty="0"/>
              <a:t>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47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AD5EA-F88D-4D1B-ABF5-FCEBB34A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997" y="130245"/>
            <a:ext cx="10452603" cy="14496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EE432-125D-44A5-AA69-D188C098A3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4997" y="719091"/>
            <a:ext cx="6516835" cy="592140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b="1" dirty="0"/>
              <a:t>1. Dutina nosní (vdechnutí kyslíku)</a:t>
            </a:r>
            <a:endParaRPr lang="cs-CZ" dirty="0"/>
          </a:p>
          <a:p>
            <a:r>
              <a:rPr lang="cs-CZ" dirty="0"/>
              <a:t>Průdušnice</a:t>
            </a:r>
          </a:p>
          <a:p>
            <a:pPr marL="0" indent="0">
              <a:buNone/>
            </a:pPr>
            <a:r>
              <a:rPr lang="cs-CZ" b="1" dirty="0"/>
              <a:t>5. Plíce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Hrtan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3. Průdušnice</a:t>
            </a:r>
            <a:endParaRPr lang="cs-CZ" dirty="0"/>
          </a:p>
          <a:p>
            <a:r>
              <a:rPr lang="cs-CZ" dirty="0"/>
              <a:t>Přeměna z kyslíku na oxid uhličitý</a:t>
            </a:r>
          </a:p>
          <a:p>
            <a:pPr marL="0" indent="0">
              <a:buNone/>
            </a:pPr>
            <a:r>
              <a:rPr lang="cs-CZ" b="1" dirty="0"/>
              <a:t>7. Putování z plic cévou do srdce</a:t>
            </a:r>
          </a:p>
          <a:p>
            <a:pPr marL="0" indent="0">
              <a:buNone/>
            </a:pPr>
            <a:r>
              <a:rPr lang="cs-CZ" b="1" dirty="0"/>
              <a:t>6. Předání z plic do krve</a:t>
            </a:r>
          </a:p>
          <a:p>
            <a:r>
              <a:rPr lang="cs-CZ" dirty="0"/>
              <a:t>Putování tepnou do žaludku</a:t>
            </a:r>
          </a:p>
          <a:p>
            <a:r>
              <a:rPr lang="cs-CZ" dirty="0"/>
              <a:t>Hrtan</a:t>
            </a:r>
          </a:p>
          <a:p>
            <a:r>
              <a:rPr lang="cs-CZ" dirty="0"/>
              <a:t>Putování žilou do srdce</a:t>
            </a:r>
          </a:p>
          <a:p>
            <a:pPr marL="0" indent="0">
              <a:buNone/>
            </a:pPr>
            <a:r>
              <a:rPr lang="cs-CZ" b="1" dirty="0"/>
              <a:t>4. Průdušky</a:t>
            </a:r>
            <a:endParaRPr lang="cs-CZ" dirty="0"/>
          </a:p>
          <a:p>
            <a:r>
              <a:rPr lang="cs-CZ" dirty="0"/>
              <a:t>Předání z krve do plic</a:t>
            </a:r>
          </a:p>
          <a:p>
            <a:r>
              <a:rPr lang="cs-CZ" dirty="0"/>
              <a:t>Putování žilou k plicím</a:t>
            </a:r>
          </a:p>
          <a:p>
            <a:r>
              <a:rPr lang="cs-CZ" dirty="0"/>
              <a:t>Průdušky</a:t>
            </a:r>
          </a:p>
          <a:p>
            <a:r>
              <a:rPr lang="cs-CZ" b="1" dirty="0"/>
              <a:t>16. Dutina ústní (vydechnutí oxidu uhličitého)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ěhová soustava – Wikipedie">
            <a:extLst>
              <a:ext uri="{FF2B5EF4-FFF2-40B4-BE49-F238E27FC236}">
                <a16:creationId xmlns:a16="http://schemas.microsoft.com/office/drawing/2014/main" id="{054C8D00-525C-49DC-9641-D48C6A0A08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291" y="612559"/>
            <a:ext cx="4252405" cy="5637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C:\Users\MachackovaJ\AppData\Local\Microsoft\Windows\INetCache\Content.MSO\C4D5A2B6.tmp">
            <a:extLst>
              <a:ext uri="{FF2B5EF4-FFF2-40B4-BE49-F238E27FC236}">
                <a16:creationId xmlns:a16="http://schemas.microsoft.com/office/drawing/2014/main" id="{A33C0C77-34D8-4E11-B0A5-6BC881187C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82" y="1957543"/>
            <a:ext cx="2171700" cy="27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456348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183</TotalTime>
  <Words>1950</Words>
  <Application>Microsoft Office PowerPoint</Application>
  <PresentationFormat>Širokoúhlá obrazovka</PresentationFormat>
  <Paragraphs>386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Tw Cen MT</vt:lpstr>
      <vt:lpstr>Kapka</vt:lpstr>
      <vt:lpstr>Cévní neboli oběhová soustAVA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 trávicí soustava</vt:lpstr>
      <vt:lpstr>Prezentace aplikace PowerPoint</vt:lpstr>
      <vt:lpstr>Prezentace aplikace PowerPoint</vt:lpstr>
      <vt:lpstr>Prezentace aplikace PowerPoint</vt:lpstr>
      <vt:lpstr>POKYNY PRO SAMOSTATNOU PRÁCI</vt:lpstr>
      <vt:lpstr>Zásady zdravé výživy</vt:lpstr>
      <vt:lpstr>Co není zásada zdravé výživy</vt:lpstr>
      <vt:lpstr>Kolik energie denně potřebuji v potravě přijmout?</vt:lpstr>
      <vt:lpstr>Svačiny – 900-1000 KJ</vt:lpstr>
      <vt:lpstr>ZÁSADA ZDRAVÉ VÝŽIVY, KTEROU NEDODRŽUJI</vt:lpstr>
      <vt:lpstr>Horké křeslo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Trávicí soustava</dc:title>
  <dc:creator>MachackovaJ</dc:creator>
  <cp:lastModifiedBy>MachackovaJ</cp:lastModifiedBy>
  <cp:revision>15</cp:revision>
  <dcterms:created xsi:type="dcterms:W3CDTF">2021-04-16T08:33:04Z</dcterms:created>
  <dcterms:modified xsi:type="dcterms:W3CDTF">2021-04-16T11:43:07Z</dcterms:modified>
</cp:coreProperties>
</file>