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7" r:id="rId3"/>
    <p:sldId id="271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2" autoAdjust="0"/>
    <p:restoredTop sz="94660"/>
  </p:normalViewPr>
  <p:slideViewPr>
    <p:cSldViewPr>
      <p:cViewPr varScale="1">
        <p:scale>
          <a:sx n="69" d="100"/>
          <a:sy n="69" d="100"/>
        </p:scale>
        <p:origin x="-13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18.09.2019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18.09.2019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18.09.2019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18.09.2019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 rot="1064207">
            <a:off x="5342758" y="4581766"/>
            <a:ext cx="167706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72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him</a:t>
            </a:r>
            <a:endParaRPr lang="cs-CZ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Obdélník 5"/>
          <p:cNvSpPr/>
          <p:nvPr/>
        </p:nvSpPr>
        <p:spPr>
          <a:xfrm rot="20721225">
            <a:off x="2054083" y="4526486"/>
            <a:ext cx="151195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72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her</a:t>
            </a:r>
            <a:endParaRPr lang="cs-CZ" sz="72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7" name="Obdélník 6"/>
          <p:cNvSpPr/>
          <p:nvPr/>
        </p:nvSpPr>
        <p:spPr>
          <a:xfrm rot="1225343">
            <a:off x="4677095" y="1714755"/>
            <a:ext cx="150445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66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you</a:t>
            </a:r>
            <a:endParaRPr lang="cs-CZ" sz="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Obdélník 8"/>
          <p:cNvSpPr/>
          <p:nvPr/>
        </p:nvSpPr>
        <p:spPr>
          <a:xfrm rot="20795952">
            <a:off x="3350020" y="1947280"/>
            <a:ext cx="68640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66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it</a:t>
            </a:r>
            <a:endParaRPr lang="cs-CZ" sz="6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0" name="Obdélník 9"/>
          <p:cNvSpPr/>
          <p:nvPr/>
        </p:nvSpPr>
        <p:spPr>
          <a:xfrm rot="1715101">
            <a:off x="6282752" y="2708632"/>
            <a:ext cx="140134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7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me</a:t>
            </a:r>
            <a:endParaRPr lang="cs-CZ" sz="7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3830831" y="3165475"/>
            <a:ext cx="114326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8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us</a:t>
            </a:r>
            <a:endParaRPr lang="cs-CZ" sz="8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3" name="Obdélník 12"/>
          <p:cNvSpPr/>
          <p:nvPr/>
        </p:nvSpPr>
        <p:spPr>
          <a:xfrm rot="20645082">
            <a:off x="589622" y="2519570"/>
            <a:ext cx="221727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72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them</a:t>
            </a:r>
            <a:endParaRPr lang="cs-CZ" sz="72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1208483" y="260648"/>
            <a:ext cx="687111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Pádová (předmětová) zájmena</a:t>
            </a:r>
            <a:endParaRPr lang="cs-CZ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2082847" y="1113381"/>
            <a:ext cx="542719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Cíl: Seznámit se s nimi</a:t>
            </a:r>
            <a:endParaRPr lang="cs-CZ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3342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0" grpId="0"/>
      <p:bldP spid="11" grpId="0"/>
      <p:bldP spid="13" grpId="0"/>
      <p:bldP spid="16" grpId="0"/>
      <p:bldP spid="1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 </a:t>
            </a:r>
            <a:r>
              <a:rPr lang="cs-CZ" dirty="0" err="1" smtClean="0"/>
              <a:t>like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Maggie</a:t>
            </a:r>
            <a:r>
              <a:rPr lang="cs-CZ" dirty="0" smtClean="0">
                <a:solidFill>
                  <a:srgbClr val="FF0000"/>
                </a:solidFill>
              </a:rPr>
              <a:t>!</a:t>
            </a:r>
            <a:endParaRPr lang="cs-CZ" dirty="0">
              <a:solidFill>
                <a:srgbClr val="FF0000"/>
              </a:solidFill>
            </a:endParaRPr>
          </a:p>
        </p:txBody>
      </p:sp>
      <p:pic>
        <p:nvPicPr>
          <p:cNvPr id="6146" name="Picture 2" descr="C:\Users\Pavla Nawratova\AppData\Local\Microsoft\Windows\Temporary Internet Files\Content.IE5\4C7Q5IFN\223px-Maggie_Simpson[1]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9814" y="2396126"/>
            <a:ext cx="2124372" cy="2934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50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Homer</a:t>
            </a:r>
            <a:r>
              <a:rPr lang="cs-CZ" dirty="0" smtClean="0"/>
              <a:t> </a:t>
            </a:r>
            <a:r>
              <a:rPr lang="cs-CZ" dirty="0" err="1" smtClean="0"/>
              <a:t>loves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Marge</a:t>
            </a:r>
            <a:r>
              <a:rPr lang="cs-CZ" dirty="0" smtClean="0"/>
              <a:t>.</a:t>
            </a:r>
            <a:br>
              <a:rPr lang="cs-CZ" dirty="0" smtClean="0"/>
            </a:br>
            <a:r>
              <a:rPr lang="cs-CZ" dirty="0" smtClean="0"/>
              <a:t> </a:t>
            </a:r>
            <a:r>
              <a:rPr lang="cs-CZ" dirty="0" err="1" smtClean="0"/>
              <a:t>Marge</a:t>
            </a:r>
            <a:r>
              <a:rPr lang="cs-CZ" dirty="0" smtClean="0"/>
              <a:t> </a:t>
            </a:r>
            <a:r>
              <a:rPr lang="cs-CZ" dirty="0" err="1" smtClean="0"/>
              <a:t>loves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Homer</a:t>
            </a:r>
            <a:r>
              <a:rPr lang="cs-CZ" dirty="0" smtClean="0"/>
              <a:t>. </a:t>
            </a:r>
            <a:endParaRPr lang="cs-CZ" dirty="0"/>
          </a:p>
        </p:txBody>
      </p:sp>
      <p:pic>
        <p:nvPicPr>
          <p:cNvPr id="7172" name="Picture 4" descr="C:\Users\Pavla Nawratova\AppData\Local\Microsoft\Windows\Temporary Internet Files\Content.IE5\AR5U9S07\basic-red-heart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3284984"/>
            <a:ext cx="2276872" cy="2276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Pavla Nawratova\AppData\Local\Microsoft\Windows\Temporary Internet Files\Content.IE5\VDDN3OT0\Simpsons_FamilyPicture[1]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990"/>
          <a:stretch/>
        </p:blipFill>
        <p:spPr bwMode="auto">
          <a:xfrm>
            <a:off x="3491880" y="2348881"/>
            <a:ext cx="3175724" cy="1419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818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People</a:t>
            </a:r>
            <a:r>
              <a:rPr lang="cs-CZ" dirty="0" smtClean="0"/>
              <a:t> love </a:t>
            </a:r>
            <a:r>
              <a:rPr lang="cs-CZ" dirty="0" smtClean="0">
                <a:solidFill>
                  <a:srgbClr val="FF0000"/>
                </a:solidFill>
              </a:rPr>
              <a:t>…!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Lidé </a:t>
            </a:r>
            <a:r>
              <a:rPr lang="cs-CZ" dirty="0" smtClean="0">
                <a:solidFill>
                  <a:srgbClr val="FF0000"/>
                </a:solidFill>
              </a:rPr>
              <a:t>nás</a:t>
            </a:r>
            <a:r>
              <a:rPr lang="cs-CZ" dirty="0" smtClean="0"/>
              <a:t> milují!</a:t>
            </a:r>
            <a:endParaRPr lang="cs-CZ" dirty="0"/>
          </a:p>
        </p:txBody>
      </p:sp>
      <p:pic>
        <p:nvPicPr>
          <p:cNvPr id="8194" name="Picture 2" descr="C:\Users\Pavla Nawratova\AppData\Local\Microsoft\Windows\Temporary Internet Files\Content.IE5\1Z8RFGJX\the_simpsons_vector_by_manuelvelizan-d55v0m5[1]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276"/>
          <a:stretch/>
        </p:blipFill>
        <p:spPr bwMode="auto">
          <a:xfrm>
            <a:off x="467544" y="1988840"/>
            <a:ext cx="8229600" cy="3871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924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 </a:t>
            </a:r>
            <a:r>
              <a:rPr lang="cs-CZ" dirty="0" err="1" smtClean="0"/>
              <a:t>don´t</a:t>
            </a:r>
            <a:r>
              <a:rPr lang="cs-CZ" dirty="0" smtClean="0"/>
              <a:t> </a:t>
            </a:r>
            <a:r>
              <a:rPr lang="cs-CZ" dirty="0" err="1" smtClean="0"/>
              <a:t>want</a:t>
            </a:r>
            <a:r>
              <a:rPr lang="cs-CZ" dirty="0" smtClean="0"/>
              <a:t> to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>
                <a:solidFill>
                  <a:srgbClr val="FF0000"/>
                </a:solidFill>
              </a:rPr>
              <a:t>…!</a:t>
            </a:r>
            <a:endParaRPr lang="cs-CZ" dirty="0">
              <a:solidFill>
                <a:srgbClr val="FF0000"/>
              </a:solidFill>
            </a:endParaRPr>
          </a:p>
        </p:txBody>
      </p:sp>
      <p:pic>
        <p:nvPicPr>
          <p:cNvPr id="9219" name="Picture 3" descr="C:\Users\Pavla Nawratova\AppData\Local\Microsoft\Windows\Temporary Internet Files\Content.IE5\QXS5U9HN\Van_Houten_family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700808"/>
            <a:ext cx="3048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5" descr="Výsledek obrázku pro angry b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9224" name="Picture 8" descr="C:\Users\Pavla Nawratova\Pictures\stahování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424630"/>
            <a:ext cx="2057400" cy="222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006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 </a:t>
            </a:r>
            <a:r>
              <a:rPr lang="cs-CZ" dirty="0" err="1" smtClean="0"/>
              <a:t>don´t</a:t>
            </a:r>
            <a:r>
              <a:rPr lang="cs-CZ" dirty="0" smtClean="0"/>
              <a:t> </a:t>
            </a:r>
            <a:r>
              <a:rPr lang="cs-CZ" dirty="0" err="1" smtClean="0"/>
              <a:t>like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…! (vás)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AutoShape 6" descr="Výsledek obrázku pro angry b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247" name="Picture 7" descr="C:\Users\Pavla Nawratova\Pictures\stahování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7324" y="2708920"/>
            <a:ext cx="1787845" cy="2886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328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Object</a:t>
            </a:r>
            <a:r>
              <a:rPr lang="cs-CZ" dirty="0" smtClean="0"/>
              <a:t> </a:t>
            </a:r>
            <a:r>
              <a:rPr lang="cs-CZ" dirty="0" err="1" smtClean="0"/>
              <a:t>pronouns</a:t>
            </a:r>
            <a:r>
              <a:rPr lang="cs-CZ" dirty="0" smtClean="0"/>
              <a:t> – pádová (předmětová) osobní zájmena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Jsou to zájmena, kterým v </a:t>
            </a:r>
            <a:r>
              <a:rPr lang="cs-CZ" sz="2400" dirty="0" err="1" smtClean="0"/>
              <a:t>čj</a:t>
            </a:r>
            <a:r>
              <a:rPr lang="cs-CZ" sz="2400" dirty="0" smtClean="0"/>
              <a:t> odpovídají </a:t>
            </a:r>
            <a:r>
              <a:rPr lang="cs-CZ" sz="2400" dirty="0" err="1" smtClean="0"/>
              <a:t>záj</a:t>
            </a:r>
            <a:r>
              <a:rPr lang="cs-CZ" sz="2400" dirty="0" smtClean="0"/>
              <a:t>. Ve 2., 3., 4., 6. a 7. pádě(Koho? Čeho? Komu? Čemu? Koho? Co? Kom? Čem? Kým? Čím? )</a:t>
            </a:r>
          </a:p>
          <a:p>
            <a:endParaRPr lang="cs-CZ" dirty="0"/>
          </a:p>
          <a:p>
            <a:pPr marL="0" indent="0" algn="ctr">
              <a:buNone/>
            </a:pP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2740361"/>
              </p:ext>
            </p:extLst>
          </p:nvPr>
        </p:nvGraphicFramePr>
        <p:xfrm>
          <a:off x="2123728" y="2780928"/>
          <a:ext cx="5040560" cy="351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2592288"/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Personal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pronouns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Object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pronouns</a:t>
                      </a:r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(předmětová, pádová zájmena)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me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you</a:t>
                      </a:r>
                      <a:r>
                        <a:rPr lang="cs-CZ" baseline="0" dirty="0" smtClean="0"/>
                        <a:t>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you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he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him</a:t>
                      </a:r>
                      <a:endParaRPr lang="cs-CZ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she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her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it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it</a:t>
                      </a:r>
                      <a:endParaRPr lang="cs-CZ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we</a:t>
                      </a:r>
                      <a:r>
                        <a:rPr lang="cs-CZ" baseline="0" dirty="0" smtClean="0"/>
                        <a:t>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us</a:t>
                      </a:r>
                      <a:endParaRPr lang="cs-CZ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they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them</a:t>
                      </a:r>
                      <a:endParaRPr lang="cs-CZ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324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16632"/>
            <a:ext cx="8229600" cy="452596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3600" dirty="0"/>
              <a:t>I can see </a:t>
            </a:r>
            <a:r>
              <a:rPr lang="en-US" sz="3600" dirty="0">
                <a:solidFill>
                  <a:srgbClr val="FF0000"/>
                </a:solidFill>
              </a:rPr>
              <a:t>my aunt</a:t>
            </a:r>
            <a:r>
              <a:rPr lang="en-US" sz="3600" dirty="0" smtClean="0"/>
              <a:t>.</a:t>
            </a:r>
            <a:endParaRPr lang="cs-CZ" sz="3600" dirty="0" smtClean="0"/>
          </a:p>
          <a:p>
            <a:pPr>
              <a:lnSpc>
                <a:spcPct val="150000"/>
              </a:lnSpc>
            </a:pPr>
            <a:r>
              <a:rPr lang="cs-CZ" sz="3600" dirty="0" smtClean="0"/>
              <a:t>Listen </a:t>
            </a:r>
            <a:r>
              <a:rPr lang="cs-CZ" sz="3600" dirty="0"/>
              <a:t>to </a:t>
            </a:r>
            <a:r>
              <a:rPr lang="cs-CZ" sz="3600" dirty="0">
                <a:solidFill>
                  <a:srgbClr val="FF0000"/>
                </a:solidFill>
              </a:rPr>
              <a:t>my </a:t>
            </a:r>
            <a:r>
              <a:rPr lang="cs-CZ" sz="3600" dirty="0" err="1" smtClean="0">
                <a:solidFill>
                  <a:srgbClr val="FF0000"/>
                </a:solidFill>
              </a:rPr>
              <a:t>brothers</a:t>
            </a:r>
            <a:endParaRPr lang="cs-CZ" sz="3600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cs-CZ" sz="3600" dirty="0" smtClean="0"/>
              <a:t>I </a:t>
            </a:r>
            <a:r>
              <a:rPr lang="cs-CZ" sz="3600" dirty="0"/>
              <a:t>love </a:t>
            </a:r>
            <a:r>
              <a:rPr lang="cs-CZ" sz="3600" dirty="0">
                <a:solidFill>
                  <a:srgbClr val="FF0000"/>
                </a:solidFill>
              </a:rPr>
              <a:t>my house</a:t>
            </a:r>
            <a:r>
              <a:rPr lang="cs-CZ" sz="3600" dirty="0" smtClean="0">
                <a:solidFill>
                  <a:srgbClr val="FF0000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3600" dirty="0" smtClean="0"/>
              <a:t>You </a:t>
            </a:r>
            <a:r>
              <a:rPr lang="en-US" sz="3600" dirty="0"/>
              <a:t>can see </a:t>
            </a:r>
            <a:r>
              <a:rPr lang="en-US" sz="3600" dirty="0">
                <a:solidFill>
                  <a:srgbClr val="FF0000"/>
                </a:solidFill>
              </a:rPr>
              <a:t>my sister and me</a:t>
            </a:r>
            <a:r>
              <a:rPr lang="en-US" sz="3600" dirty="0" smtClean="0">
                <a:solidFill>
                  <a:srgbClr val="FF0000"/>
                </a:solidFill>
              </a:rPr>
              <a:t>.</a:t>
            </a:r>
            <a:endParaRPr lang="cs-CZ" sz="3600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cs-CZ" sz="3600" dirty="0" smtClean="0"/>
              <a:t>Listen </a:t>
            </a:r>
            <a:r>
              <a:rPr lang="cs-CZ" sz="3600" dirty="0"/>
              <a:t>to </a:t>
            </a:r>
            <a:r>
              <a:rPr lang="cs-CZ" sz="3600" dirty="0" err="1">
                <a:solidFill>
                  <a:srgbClr val="FF0000"/>
                </a:solidFill>
              </a:rPr>
              <a:t>the</a:t>
            </a:r>
            <a:r>
              <a:rPr lang="cs-CZ" sz="3600" dirty="0">
                <a:solidFill>
                  <a:srgbClr val="FF0000"/>
                </a:solidFill>
              </a:rPr>
              <a:t> </a:t>
            </a:r>
            <a:r>
              <a:rPr lang="cs-CZ" sz="3600" dirty="0" err="1">
                <a:solidFill>
                  <a:srgbClr val="FF0000"/>
                </a:solidFill>
              </a:rPr>
              <a:t>radio</a:t>
            </a:r>
            <a:r>
              <a:rPr lang="cs-CZ" sz="3600" dirty="0" smtClean="0">
                <a:solidFill>
                  <a:srgbClr val="FF0000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cs-CZ" sz="3600" dirty="0" smtClean="0"/>
              <a:t>Listen </a:t>
            </a:r>
            <a:r>
              <a:rPr lang="cs-CZ" sz="3600" dirty="0"/>
              <a:t>to </a:t>
            </a:r>
            <a:r>
              <a:rPr lang="cs-CZ" sz="3600" dirty="0">
                <a:solidFill>
                  <a:srgbClr val="FF0000"/>
                </a:solidFill>
              </a:rPr>
              <a:t>my </a:t>
            </a:r>
            <a:r>
              <a:rPr lang="cs-CZ" sz="3600" dirty="0" err="1">
                <a:solidFill>
                  <a:srgbClr val="FF0000"/>
                </a:solidFill>
              </a:rPr>
              <a:t>grandmothers</a:t>
            </a:r>
            <a:r>
              <a:rPr lang="cs-CZ" sz="3600" dirty="0" smtClean="0">
                <a:solidFill>
                  <a:srgbClr val="FF0000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3600" dirty="0" smtClean="0"/>
              <a:t>Listen </a:t>
            </a:r>
            <a:r>
              <a:rPr lang="en-US" sz="3600" dirty="0"/>
              <a:t>to </a:t>
            </a:r>
            <a:r>
              <a:rPr lang="en-US" sz="3600" dirty="0">
                <a:solidFill>
                  <a:srgbClr val="FF0000"/>
                </a:solidFill>
              </a:rPr>
              <a:t>my friend Bob.</a:t>
            </a:r>
            <a:br>
              <a:rPr lang="en-US" sz="3600" dirty="0">
                <a:solidFill>
                  <a:srgbClr val="FF0000"/>
                </a:solidFill>
              </a:rPr>
            </a:b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762966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Přehled všech zájmen, která jsme brali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6914280"/>
              </p:ext>
            </p:extLst>
          </p:nvPr>
        </p:nvGraphicFramePr>
        <p:xfrm>
          <a:off x="1475656" y="1596463"/>
          <a:ext cx="6264696" cy="4546095"/>
        </p:xfrm>
        <a:graphic>
          <a:graphicData uri="http://schemas.openxmlformats.org/drawingml/2006/table">
            <a:tbl>
              <a:tblPr/>
              <a:tblGrid>
                <a:gridCol w="2088232"/>
                <a:gridCol w="2088232"/>
                <a:gridCol w="2088232"/>
              </a:tblGrid>
              <a:tr h="881527"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1" dirty="0" smtClean="0">
                          <a:effectLst/>
                        </a:rPr>
                        <a:t> Osobní </a:t>
                      </a:r>
                      <a:r>
                        <a:rPr lang="cs-CZ" sz="1800" b="1" dirty="0">
                          <a:effectLst/>
                        </a:rPr>
                        <a:t>zájmena</a:t>
                      </a:r>
                      <a:br>
                        <a:rPr lang="cs-CZ" sz="1800" b="1" dirty="0">
                          <a:effectLst/>
                        </a:rPr>
                      </a:br>
                      <a:endParaRPr lang="cs-CZ" sz="1800" b="1" dirty="0">
                        <a:effectLst/>
                      </a:endParaRPr>
                    </a:p>
                  </a:txBody>
                  <a:tcPr marL="14791" marR="14791" marT="14791" marB="1479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1" dirty="0" smtClean="0">
                          <a:effectLst/>
                        </a:rPr>
                        <a:t>Pádová (předmětová)  </a:t>
                      </a:r>
                      <a:r>
                        <a:rPr lang="cs-CZ" sz="1800" b="1" dirty="0">
                          <a:effectLst/>
                        </a:rPr>
                        <a:t>osobní zájmena</a:t>
                      </a:r>
                      <a:br>
                        <a:rPr lang="cs-CZ" sz="1800" b="1" dirty="0">
                          <a:effectLst/>
                        </a:rPr>
                      </a:br>
                      <a:endParaRPr lang="cs-CZ" sz="1800" b="1" dirty="0">
                        <a:effectLst/>
                      </a:endParaRPr>
                    </a:p>
                  </a:txBody>
                  <a:tcPr marL="14791" marR="14791" marT="14791" marB="1479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800" b="1" dirty="0">
                          <a:effectLst/>
                        </a:rPr>
                        <a:t>P</a:t>
                      </a:r>
                      <a:r>
                        <a:rPr lang="cs-CZ" sz="1800" b="1" dirty="0" smtClean="0">
                          <a:effectLst/>
                        </a:rPr>
                        <a:t>řivlastňovací </a:t>
                      </a:r>
                      <a:r>
                        <a:rPr lang="cs-CZ" sz="1800" b="1" dirty="0">
                          <a:effectLst/>
                        </a:rPr>
                        <a:t>zájmena</a:t>
                      </a:r>
                      <a:br>
                        <a:rPr lang="cs-CZ" sz="1800" b="1" dirty="0">
                          <a:effectLst/>
                        </a:rPr>
                      </a:br>
                      <a:endParaRPr lang="cs-CZ" sz="1800" b="1" dirty="0">
                        <a:effectLst/>
                      </a:endParaRPr>
                    </a:p>
                  </a:txBody>
                  <a:tcPr marL="14791" marR="14791" marT="14791" marB="1479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</a:tr>
              <a:tr h="455554">
                <a:tc>
                  <a:txBody>
                    <a:bodyPr/>
                    <a:lstStyle/>
                    <a:p>
                      <a:pPr algn="ctr" fontAlgn="t"/>
                      <a:r>
                        <a:rPr lang="cs-CZ" sz="1400" dirty="0">
                          <a:effectLst/>
                        </a:rPr>
                        <a:t>I</a:t>
                      </a:r>
                      <a:br>
                        <a:rPr lang="cs-CZ" sz="1400" dirty="0">
                          <a:effectLst/>
                        </a:rPr>
                      </a:br>
                      <a:endParaRPr lang="cs-CZ" sz="1400" dirty="0">
                        <a:effectLst/>
                      </a:endParaRPr>
                    </a:p>
                  </a:txBody>
                  <a:tcPr marL="14791" marR="14791" marT="14791" marB="1479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400" dirty="0" err="1">
                          <a:effectLst/>
                        </a:rPr>
                        <a:t>me</a:t>
                      </a:r>
                      <a:r>
                        <a:rPr lang="cs-CZ" sz="1400" dirty="0">
                          <a:effectLst/>
                        </a:rPr>
                        <a:t/>
                      </a:r>
                      <a:br>
                        <a:rPr lang="cs-CZ" sz="1400" dirty="0">
                          <a:effectLst/>
                        </a:rPr>
                      </a:br>
                      <a:endParaRPr lang="cs-CZ" sz="1400" dirty="0">
                        <a:effectLst/>
                      </a:endParaRPr>
                    </a:p>
                  </a:txBody>
                  <a:tcPr marL="14791" marR="14791" marT="14791" marB="1479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400">
                          <a:effectLst/>
                        </a:rPr>
                        <a:t>my</a:t>
                      </a:r>
                      <a:br>
                        <a:rPr lang="cs-CZ" sz="1400">
                          <a:effectLst/>
                        </a:rPr>
                      </a:br>
                      <a:endParaRPr lang="cs-CZ" sz="1400">
                        <a:effectLst/>
                      </a:endParaRPr>
                    </a:p>
                  </a:txBody>
                  <a:tcPr marL="14791" marR="14791" marT="14791" marB="1479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55554">
                <a:tc>
                  <a:txBody>
                    <a:bodyPr/>
                    <a:lstStyle/>
                    <a:p>
                      <a:pPr algn="ctr" fontAlgn="t"/>
                      <a:r>
                        <a:rPr lang="cs-CZ" sz="1400">
                          <a:effectLst/>
                        </a:rPr>
                        <a:t>you</a:t>
                      </a:r>
                      <a:br>
                        <a:rPr lang="cs-CZ" sz="1400">
                          <a:effectLst/>
                        </a:rPr>
                      </a:br>
                      <a:endParaRPr lang="cs-CZ" sz="1400">
                        <a:effectLst/>
                      </a:endParaRPr>
                    </a:p>
                  </a:txBody>
                  <a:tcPr marL="14791" marR="14791" marT="14791" marB="1479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400" dirty="0" err="1">
                          <a:effectLst/>
                        </a:rPr>
                        <a:t>you</a:t>
                      </a:r>
                      <a:r>
                        <a:rPr lang="cs-CZ" sz="1400" dirty="0">
                          <a:effectLst/>
                        </a:rPr>
                        <a:t/>
                      </a:r>
                      <a:br>
                        <a:rPr lang="cs-CZ" sz="1400" dirty="0">
                          <a:effectLst/>
                        </a:rPr>
                      </a:br>
                      <a:endParaRPr lang="cs-CZ" sz="1400" dirty="0">
                        <a:effectLst/>
                      </a:endParaRPr>
                    </a:p>
                  </a:txBody>
                  <a:tcPr marL="14791" marR="14791" marT="14791" marB="1479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400">
                          <a:effectLst/>
                        </a:rPr>
                        <a:t>your</a:t>
                      </a:r>
                      <a:br>
                        <a:rPr lang="cs-CZ" sz="1400">
                          <a:effectLst/>
                        </a:rPr>
                      </a:br>
                      <a:endParaRPr lang="cs-CZ" sz="1400">
                        <a:effectLst/>
                      </a:endParaRPr>
                    </a:p>
                  </a:txBody>
                  <a:tcPr marL="14791" marR="14791" marT="14791" marB="1479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0454">
                <a:tc>
                  <a:txBody>
                    <a:bodyPr/>
                    <a:lstStyle/>
                    <a:p>
                      <a:pPr algn="ctr" fontAlgn="t"/>
                      <a:r>
                        <a:rPr lang="cs-CZ" sz="1400" dirty="0">
                          <a:effectLst/>
                        </a:rPr>
                        <a:t>he</a:t>
                      </a:r>
                      <a:br>
                        <a:rPr lang="cs-CZ" sz="1400" dirty="0">
                          <a:effectLst/>
                        </a:rPr>
                      </a:br>
                      <a:endParaRPr lang="cs-CZ" sz="1400" dirty="0">
                        <a:effectLst/>
                      </a:endParaRPr>
                    </a:p>
                  </a:txBody>
                  <a:tcPr marL="14791" marR="14791" marT="14791" marB="1479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400" dirty="0" err="1">
                          <a:effectLst/>
                        </a:rPr>
                        <a:t>him</a:t>
                      </a:r>
                      <a:r>
                        <a:rPr lang="cs-CZ" sz="1400" dirty="0">
                          <a:effectLst/>
                        </a:rPr>
                        <a:t/>
                      </a:r>
                      <a:br>
                        <a:rPr lang="cs-CZ" sz="1400" dirty="0">
                          <a:effectLst/>
                        </a:rPr>
                      </a:br>
                      <a:endParaRPr lang="cs-CZ" sz="1400" dirty="0">
                        <a:effectLst/>
                      </a:endParaRPr>
                    </a:p>
                  </a:txBody>
                  <a:tcPr marL="14791" marR="14791" marT="14791" marB="1479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400">
                          <a:effectLst/>
                        </a:rPr>
                        <a:t>his</a:t>
                      </a:r>
                      <a:br>
                        <a:rPr lang="cs-CZ" sz="1400">
                          <a:effectLst/>
                        </a:rPr>
                      </a:br>
                      <a:endParaRPr lang="cs-CZ" sz="1400">
                        <a:effectLst/>
                      </a:endParaRPr>
                    </a:p>
                  </a:txBody>
                  <a:tcPr marL="14791" marR="14791" marT="14791" marB="1479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55554">
                <a:tc>
                  <a:txBody>
                    <a:bodyPr/>
                    <a:lstStyle/>
                    <a:p>
                      <a:pPr algn="ctr" fontAlgn="t"/>
                      <a:r>
                        <a:rPr lang="cs-CZ" sz="1400">
                          <a:effectLst/>
                        </a:rPr>
                        <a:t>she</a:t>
                      </a:r>
                      <a:br>
                        <a:rPr lang="cs-CZ" sz="1400">
                          <a:effectLst/>
                        </a:rPr>
                      </a:br>
                      <a:endParaRPr lang="cs-CZ" sz="1400">
                        <a:effectLst/>
                      </a:endParaRPr>
                    </a:p>
                  </a:txBody>
                  <a:tcPr marL="14791" marR="14791" marT="14791" marB="1479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400" dirty="0">
                          <a:effectLst/>
                        </a:rPr>
                        <a:t>her</a:t>
                      </a:r>
                      <a:br>
                        <a:rPr lang="cs-CZ" sz="1400" dirty="0">
                          <a:effectLst/>
                        </a:rPr>
                      </a:br>
                      <a:endParaRPr lang="cs-CZ" sz="1400" dirty="0">
                        <a:effectLst/>
                      </a:endParaRPr>
                    </a:p>
                  </a:txBody>
                  <a:tcPr marL="14791" marR="14791" marT="14791" marB="1479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400" dirty="0">
                          <a:effectLst/>
                        </a:rPr>
                        <a:t>her</a:t>
                      </a:r>
                      <a:br>
                        <a:rPr lang="cs-CZ" sz="1400" dirty="0">
                          <a:effectLst/>
                        </a:rPr>
                      </a:br>
                      <a:endParaRPr lang="cs-CZ" sz="1400" dirty="0">
                        <a:effectLst/>
                      </a:endParaRPr>
                    </a:p>
                  </a:txBody>
                  <a:tcPr marL="14791" marR="14791" marT="14791" marB="1479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55554">
                <a:tc>
                  <a:txBody>
                    <a:bodyPr/>
                    <a:lstStyle/>
                    <a:p>
                      <a:pPr algn="ctr" fontAlgn="t"/>
                      <a:r>
                        <a:rPr lang="cs-CZ" sz="1400">
                          <a:effectLst/>
                        </a:rPr>
                        <a:t>it</a:t>
                      </a:r>
                      <a:br>
                        <a:rPr lang="cs-CZ" sz="1400">
                          <a:effectLst/>
                        </a:rPr>
                      </a:br>
                      <a:endParaRPr lang="cs-CZ" sz="1400">
                        <a:effectLst/>
                      </a:endParaRPr>
                    </a:p>
                  </a:txBody>
                  <a:tcPr marL="14791" marR="14791" marT="14791" marB="1479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400" dirty="0" err="1">
                          <a:effectLst/>
                        </a:rPr>
                        <a:t>it</a:t>
                      </a:r>
                      <a:r>
                        <a:rPr lang="cs-CZ" sz="1400" dirty="0">
                          <a:effectLst/>
                        </a:rPr>
                        <a:t/>
                      </a:r>
                      <a:br>
                        <a:rPr lang="cs-CZ" sz="1400" dirty="0">
                          <a:effectLst/>
                        </a:rPr>
                      </a:br>
                      <a:endParaRPr lang="cs-CZ" sz="1400" dirty="0">
                        <a:effectLst/>
                      </a:endParaRPr>
                    </a:p>
                  </a:txBody>
                  <a:tcPr marL="14791" marR="14791" marT="14791" marB="1479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400">
                          <a:effectLst/>
                        </a:rPr>
                        <a:t>its</a:t>
                      </a:r>
                      <a:br>
                        <a:rPr lang="cs-CZ" sz="1400">
                          <a:effectLst/>
                        </a:rPr>
                      </a:br>
                      <a:endParaRPr lang="cs-CZ" sz="1400">
                        <a:effectLst/>
                      </a:endParaRPr>
                    </a:p>
                  </a:txBody>
                  <a:tcPr marL="14791" marR="14791" marT="14791" marB="1479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55554">
                <a:tc>
                  <a:txBody>
                    <a:bodyPr/>
                    <a:lstStyle/>
                    <a:p>
                      <a:pPr algn="ctr" fontAlgn="t"/>
                      <a:r>
                        <a:rPr lang="cs-CZ" sz="1400">
                          <a:effectLst/>
                        </a:rPr>
                        <a:t>we</a:t>
                      </a:r>
                      <a:br>
                        <a:rPr lang="cs-CZ" sz="1400">
                          <a:effectLst/>
                        </a:rPr>
                      </a:br>
                      <a:endParaRPr lang="cs-CZ" sz="1400">
                        <a:effectLst/>
                      </a:endParaRPr>
                    </a:p>
                  </a:txBody>
                  <a:tcPr marL="14791" marR="14791" marT="14791" marB="1479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400" dirty="0" err="1">
                          <a:effectLst/>
                        </a:rPr>
                        <a:t>us</a:t>
                      </a:r>
                      <a:r>
                        <a:rPr lang="cs-CZ" sz="1400" dirty="0">
                          <a:effectLst/>
                        </a:rPr>
                        <a:t/>
                      </a:r>
                      <a:br>
                        <a:rPr lang="cs-CZ" sz="1400" dirty="0">
                          <a:effectLst/>
                        </a:rPr>
                      </a:br>
                      <a:endParaRPr lang="cs-CZ" sz="1400" dirty="0">
                        <a:effectLst/>
                      </a:endParaRPr>
                    </a:p>
                  </a:txBody>
                  <a:tcPr marL="14791" marR="14791" marT="14791" marB="1479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400">
                          <a:effectLst/>
                        </a:rPr>
                        <a:t>our</a:t>
                      </a:r>
                      <a:br>
                        <a:rPr lang="cs-CZ" sz="1400">
                          <a:effectLst/>
                        </a:rPr>
                      </a:br>
                      <a:endParaRPr lang="cs-CZ" sz="1400">
                        <a:effectLst/>
                      </a:endParaRPr>
                    </a:p>
                  </a:txBody>
                  <a:tcPr marL="14791" marR="14791" marT="14791" marB="1479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55554">
                <a:tc>
                  <a:txBody>
                    <a:bodyPr/>
                    <a:lstStyle/>
                    <a:p>
                      <a:pPr algn="ctr" fontAlgn="t"/>
                      <a:r>
                        <a:rPr lang="cs-CZ" sz="1400">
                          <a:effectLst/>
                        </a:rPr>
                        <a:t>you</a:t>
                      </a:r>
                      <a:br>
                        <a:rPr lang="cs-CZ" sz="1400">
                          <a:effectLst/>
                        </a:rPr>
                      </a:br>
                      <a:endParaRPr lang="cs-CZ" sz="1400">
                        <a:effectLst/>
                      </a:endParaRPr>
                    </a:p>
                  </a:txBody>
                  <a:tcPr marL="14791" marR="14791" marT="14791" marB="1479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400" dirty="0" err="1">
                          <a:effectLst/>
                        </a:rPr>
                        <a:t>you</a:t>
                      </a:r>
                      <a:r>
                        <a:rPr lang="cs-CZ" sz="1400" dirty="0">
                          <a:effectLst/>
                        </a:rPr>
                        <a:t/>
                      </a:r>
                      <a:br>
                        <a:rPr lang="cs-CZ" sz="1400" dirty="0">
                          <a:effectLst/>
                        </a:rPr>
                      </a:br>
                      <a:endParaRPr lang="cs-CZ" sz="1400" dirty="0">
                        <a:effectLst/>
                      </a:endParaRPr>
                    </a:p>
                  </a:txBody>
                  <a:tcPr marL="14791" marR="14791" marT="14791" marB="1479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400">
                          <a:effectLst/>
                        </a:rPr>
                        <a:t>your</a:t>
                      </a:r>
                      <a:br>
                        <a:rPr lang="cs-CZ" sz="1400">
                          <a:effectLst/>
                        </a:rPr>
                      </a:br>
                      <a:endParaRPr lang="cs-CZ" sz="1400">
                        <a:effectLst/>
                      </a:endParaRPr>
                    </a:p>
                  </a:txBody>
                  <a:tcPr marL="14791" marR="14791" marT="14791" marB="1479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55554">
                <a:tc>
                  <a:txBody>
                    <a:bodyPr/>
                    <a:lstStyle/>
                    <a:p>
                      <a:pPr algn="ctr" fontAlgn="t"/>
                      <a:r>
                        <a:rPr lang="cs-CZ" sz="1400" dirty="0" err="1">
                          <a:effectLst/>
                        </a:rPr>
                        <a:t>they</a:t>
                      </a:r>
                      <a:r>
                        <a:rPr lang="cs-CZ" sz="1400" dirty="0">
                          <a:effectLst/>
                        </a:rPr>
                        <a:t/>
                      </a:r>
                      <a:br>
                        <a:rPr lang="cs-CZ" sz="1400" dirty="0">
                          <a:effectLst/>
                        </a:rPr>
                      </a:br>
                      <a:endParaRPr lang="cs-CZ" sz="1400" dirty="0">
                        <a:effectLst/>
                      </a:endParaRPr>
                    </a:p>
                  </a:txBody>
                  <a:tcPr marL="14791" marR="14791" marT="14791" marB="1479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400" dirty="0" err="1">
                          <a:effectLst/>
                        </a:rPr>
                        <a:t>them</a:t>
                      </a:r>
                      <a:r>
                        <a:rPr lang="cs-CZ" sz="1400" dirty="0">
                          <a:effectLst/>
                        </a:rPr>
                        <a:t/>
                      </a:r>
                      <a:br>
                        <a:rPr lang="cs-CZ" sz="1400" dirty="0">
                          <a:effectLst/>
                        </a:rPr>
                      </a:br>
                      <a:endParaRPr lang="cs-CZ" sz="1400" dirty="0">
                        <a:effectLst/>
                      </a:endParaRPr>
                    </a:p>
                  </a:txBody>
                  <a:tcPr marL="14791" marR="14791" marT="14791" marB="1479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cs-CZ" sz="1400" dirty="0" err="1">
                          <a:effectLst/>
                        </a:rPr>
                        <a:t>their</a:t>
                      </a:r>
                      <a:endParaRPr lang="cs-CZ" sz="1400" dirty="0">
                        <a:effectLst/>
                      </a:endParaRPr>
                    </a:p>
                  </a:txBody>
                  <a:tcPr marL="14791" marR="14791" marT="14791" marB="1479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550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 </a:t>
            </a:r>
            <a:r>
              <a:rPr lang="cs-CZ" dirty="0" err="1" smtClean="0"/>
              <a:t>watch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Simpsons</a:t>
            </a:r>
            <a:r>
              <a:rPr lang="cs-CZ" dirty="0" smtClean="0">
                <a:solidFill>
                  <a:srgbClr val="FF0000"/>
                </a:solidFill>
              </a:rPr>
              <a:t>.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7" name="Picture 3" descr="C:\Users\Pavla Nawratova\AppData\Local\Microsoft\Windows\Temporary Internet Files\Content.IE5\GX2AYXVV\180px-Simpson_family_water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132856"/>
            <a:ext cx="3807153" cy="3278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867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She</a:t>
            </a:r>
            <a:r>
              <a:rPr lang="cs-CZ" dirty="0" smtClean="0"/>
              <a:t> has </a:t>
            </a:r>
            <a:r>
              <a:rPr lang="cs-CZ" dirty="0" err="1" smtClean="0"/>
              <a:t>got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a </a:t>
            </a:r>
            <a:r>
              <a:rPr lang="cs-CZ" dirty="0" err="1" smtClean="0">
                <a:solidFill>
                  <a:srgbClr val="FF0000"/>
                </a:solidFill>
              </a:rPr>
              <a:t>saxophone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2052" name="Picture 4" descr="C:\Users\Pavla Nawratova\AppData\Local\Microsoft\Windows\Temporary Internet Files\Content.IE5\QXS5U9HN\lisa_simpson_playing_sax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564904"/>
            <a:ext cx="3120863" cy="2767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Pavla Nawratova\AppData\Local\Microsoft\Windows\Temporary Internet Files\Content.IE5\VDDN3OT0\long-arrow-left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429000"/>
            <a:ext cx="2424756" cy="1333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623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 </a:t>
            </a:r>
            <a:r>
              <a:rPr lang="cs-CZ" dirty="0" err="1" smtClean="0"/>
              <a:t>don´t</a:t>
            </a:r>
            <a:r>
              <a:rPr lang="cs-CZ" dirty="0" smtClean="0"/>
              <a:t> </a:t>
            </a:r>
            <a:r>
              <a:rPr lang="cs-CZ" dirty="0" err="1" smtClean="0"/>
              <a:t>like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Bart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Simpson</a:t>
            </a:r>
            <a:r>
              <a:rPr lang="cs-CZ" dirty="0" smtClean="0"/>
              <a:t>.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3074" name="Picture 2" descr="C:\Users\Pavla Nawratova\AppData\Local\Microsoft\Windows\Temporary Internet Files\Content.IE5\VDDN3OT0\bart_simpson_by_lecatinga-d4740pl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844824"/>
            <a:ext cx="2594647" cy="4437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266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Bart</a:t>
            </a:r>
            <a:r>
              <a:rPr lang="cs-CZ" dirty="0" smtClean="0"/>
              <a:t> has </a:t>
            </a:r>
            <a:r>
              <a:rPr lang="cs-CZ" dirty="0" err="1" smtClean="0"/>
              <a:t>got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a skateboard. </a:t>
            </a:r>
            <a:endParaRPr lang="cs-CZ" dirty="0">
              <a:solidFill>
                <a:srgbClr val="FF0000"/>
              </a:solidFill>
            </a:endParaRPr>
          </a:p>
        </p:txBody>
      </p:sp>
      <p:pic>
        <p:nvPicPr>
          <p:cNvPr id="4098" name="Picture 2" descr="C:\Users\Pavla Nawratova\AppData\Local\Microsoft\Windows\Temporary Internet Files\Content.IE5\QXS5U9HN\200px-Bart_Simpson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0" y="2636912"/>
            <a:ext cx="1905000" cy="261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 descr="C:\Users\Pavla Nawratova\AppData\Local\Microsoft\Windows\Temporary Internet Files\Content.IE5\VDDN3OT0\long-arrow-left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267744" y="4136014"/>
            <a:ext cx="1440160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718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This</a:t>
            </a:r>
            <a:r>
              <a:rPr lang="cs-CZ" dirty="0" smtClean="0"/>
              <a:t> </a:t>
            </a:r>
            <a:r>
              <a:rPr lang="cs-CZ" dirty="0" err="1" smtClean="0"/>
              <a:t>belongs</a:t>
            </a:r>
            <a:r>
              <a:rPr lang="cs-CZ" dirty="0" smtClean="0"/>
              <a:t> to </a:t>
            </a:r>
            <a:r>
              <a:rPr lang="cs-CZ" dirty="0" smtClean="0">
                <a:solidFill>
                  <a:srgbClr val="FF0000"/>
                </a:solidFill>
              </a:rPr>
              <a:t>…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C:\Users\Pavla Nawratova\AppData\Local\Microsoft\Windows\Temporary Internet Files\Content.IE5\AR5U9S07\Dough2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25" y="1988840"/>
            <a:ext cx="6000750" cy="400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94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226</Words>
  <Application>Microsoft Office PowerPoint</Application>
  <PresentationFormat>Předvádění na obrazovce (4:3)</PresentationFormat>
  <Paragraphs>73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sady Office</vt:lpstr>
      <vt:lpstr>Prezentace aplikace PowerPoint</vt:lpstr>
      <vt:lpstr>Object pronouns – pádová (předmětová) osobní zájmena</vt:lpstr>
      <vt:lpstr>Prezentace aplikace PowerPoint</vt:lpstr>
      <vt:lpstr>Přehled všech zájmen, která jsme brali</vt:lpstr>
      <vt:lpstr>I watch Simpsons.</vt:lpstr>
      <vt:lpstr>She has got a saxophone.</vt:lpstr>
      <vt:lpstr>I don´t like Bart Simpson. </vt:lpstr>
      <vt:lpstr>Bart has got a skateboard. </vt:lpstr>
      <vt:lpstr>This belongs to …</vt:lpstr>
      <vt:lpstr>I like Maggie!</vt:lpstr>
      <vt:lpstr>Homer loves Marge.  Marge loves Homer. </vt:lpstr>
      <vt:lpstr>People love …! Lidé nás milují!</vt:lpstr>
      <vt:lpstr>I don´t want to be with…!</vt:lpstr>
      <vt:lpstr>I don´t like …! (vás)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 pronouns – pádová (předmětová) osobní zájmena</dc:title>
  <dc:creator>Pavla Nawratova</dc:creator>
  <cp:lastModifiedBy>HP</cp:lastModifiedBy>
  <cp:revision>19</cp:revision>
  <dcterms:created xsi:type="dcterms:W3CDTF">2017-01-13T11:41:19Z</dcterms:created>
  <dcterms:modified xsi:type="dcterms:W3CDTF">2019-09-18T13:19:44Z</dcterms:modified>
</cp:coreProperties>
</file>