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61" r:id="rId4"/>
    <p:sldId id="260" r:id="rId5"/>
    <p:sldId id="257" r:id="rId6"/>
    <p:sldId id="269" r:id="rId7"/>
    <p:sldId id="262" r:id="rId8"/>
    <p:sldId id="266" r:id="rId9"/>
    <p:sldId id="264" r:id="rId10"/>
    <p:sldId id="267" r:id="rId11"/>
    <p:sldId id="258" r:id="rId12"/>
    <p:sldId id="265" r:id="rId13"/>
    <p:sldId id="263" r:id="rId14"/>
    <p:sldId id="25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classroomscreen.com/wv1/7849b757-0748-49e6-bf82-cf0a1688396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87ECB5-4D17-4A3D-BCF0-84494A7981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Tropický podnebný pás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0278579-0D16-46CD-B2AB-5FFFEDAF3F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8316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410433-8B95-4EB0-A1F0-3999264BE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na hladině a pod hladinou</a:t>
            </a:r>
            <a:br>
              <a:rPr lang="cs-CZ" dirty="0"/>
            </a:br>
            <a:r>
              <a:rPr lang="cs-CZ" dirty="0"/>
              <a:t>horké křeslo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CAFB773-5EE3-4CBD-A268-C36D082F6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207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D31BC2-C1F2-4409-9A9E-73D73DF03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923" y="265871"/>
            <a:ext cx="9427237" cy="680907"/>
          </a:xfrm>
        </p:spPr>
        <p:txBody>
          <a:bodyPr/>
          <a:lstStyle/>
          <a:p>
            <a:r>
              <a:rPr lang="cs-CZ" dirty="0"/>
              <a:t>SAVANA – UČ. STR 34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17ACD8-AEC0-42B4-A328-45386947D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4614" y="1207363"/>
            <a:ext cx="9879998" cy="5384766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DOKÁŽEŠ ODPOVĚDĚT NA NÁSLEDUJÍCÍ OTÁZKY?</a:t>
            </a:r>
          </a:p>
          <a:p>
            <a:r>
              <a:rPr lang="cs-CZ" sz="3200" dirty="0"/>
              <a:t>1. PROČ SE SAVANOU POHYBUJÍ VELKÁ STÁDA BÝLOŽRAVCŮ?</a:t>
            </a:r>
          </a:p>
          <a:p>
            <a:r>
              <a:rPr lang="cs-CZ" sz="3200" dirty="0"/>
              <a:t>2. CO TO JSOU BAOBABY?</a:t>
            </a:r>
          </a:p>
          <a:p>
            <a:r>
              <a:rPr lang="cs-CZ" sz="3200" dirty="0"/>
              <a:t>3. NA CO VYUŽÍVAJÍ LIDÉ SAVANU?</a:t>
            </a:r>
          </a:p>
          <a:p>
            <a:r>
              <a:rPr lang="cs-CZ" sz="3200" dirty="0"/>
              <a:t>4. JAKÉ OBDOBÍ TRVÁ DÉLE, DEŠTIVÉ NEBO SUCHÉ?</a:t>
            </a:r>
          </a:p>
          <a:p>
            <a:r>
              <a:rPr lang="cs-CZ" sz="3200" dirty="0"/>
              <a:t>5. KDE ŽIJE MEDVÍDEK KOALA NEBO PES DINGO?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280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4D7C85-72E6-42DD-ACBC-0813DE200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Poušť - text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C107F0-F4AB-4A52-9DDF-9BFC2D708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929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2EB09E-A5D9-4F3F-B54B-15CEF0F2E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TEXTEM –který čteme</a:t>
            </a:r>
          </a:p>
        </p:txBody>
      </p:sp>
      <p:pic>
        <p:nvPicPr>
          <p:cNvPr id="1026" name="Picture 2" descr="Kusový červený koberec Eton 2019-15 čtverec">
            <a:extLst>
              <a:ext uri="{FF2B5EF4-FFF2-40B4-BE49-F238E27FC236}">
                <a16:creationId xmlns:a16="http://schemas.microsoft.com/office/drawing/2014/main" id="{6B96DEAA-3E58-497D-B75C-DAEA8F166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822" y="3356129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7C24155-F6C9-4A5C-8906-C55F47B3AE01}"/>
              </a:ext>
            </a:extLst>
          </p:cNvPr>
          <p:cNvSpPr txBox="1"/>
          <p:nvPr/>
        </p:nvSpPr>
        <p:spPr>
          <a:xfrm>
            <a:off x="2521258" y="2894120"/>
            <a:ext cx="3471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KLADU OTÁZKU - 1 HLADINU,</a:t>
            </a:r>
          </a:p>
          <a:p>
            <a:r>
              <a:rPr lang="cs-CZ" b="1" dirty="0"/>
              <a:t>1 POD HLADINU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70AA49E-F9D7-4E96-884C-6CF326F95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0" y="1656862"/>
            <a:ext cx="9472612" cy="4790830"/>
          </a:xfrm>
        </p:spPr>
        <p:txBody>
          <a:bodyPr/>
          <a:lstStyle/>
          <a:p>
            <a:r>
              <a:rPr lang="cs-CZ" dirty="0"/>
              <a:t>Modelace otázky na hladinu a pod hladinou podle obrázku</a:t>
            </a:r>
          </a:p>
          <a:p>
            <a:r>
              <a:rPr lang="cs-CZ" dirty="0"/>
              <a:t>Sdílení ve skupině – vyberte otázky na hladinu a pod hladinou (zaměřit se na ty, kde jsme si nejistí)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3102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D2B313-9C47-44D7-8599-CBCBCE9E1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65" y="269003"/>
            <a:ext cx="9302950" cy="893972"/>
          </a:xfrm>
        </p:spPr>
        <p:txBody>
          <a:bodyPr/>
          <a:lstStyle/>
          <a:p>
            <a:r>
              <a:rPr lang="cs-CZ" dirty="0"/>
              <a:t>POUŠŤ – UČ. STR. 34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D4183C5-3DD8-4CD9-8814-CF5C33335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247" y="1162975"/>
            <a:ext cx="9853365" cy="4748247"/>
          </a:xfrm>
        </p:spPr>
        <p:txBody>
          <a:bodyPr>
            <a:normAutofit/>
          </a:bodyPr>
          <a:lstStyle/>
          <a:p>
            <a:r>
              <a:rPr lang="cs-CZ" sz="2800" dirty="0"/>
              <a:t>1. JSOU V POUŠTI STÁLE VYSOKÉ TEPLOTY?</a:t>
            </a:r>
          </a:p>
          <a:p>
            <a:r>
              <a:rPr lang="cs-CZ" sz="2800" dirty="0"/>
              <a:t>2. PROČ V POUŠTÍCH KLESAJÍ V NOCI TEPLOTY POD BOD MRAZU?</a:t>
            </a:r>
          </a:p>
          <a:p>
            <a:r>
              <a:rPr lang="cs-CZ" sz="2800" dirty="0"/>
              <a:t>3. CO TO JE OÁZA?</a:t>
            </a:r>
          </a:p>
          <a:p>
            <a:r>
              <a:rPr lang="cs-CZ" sz="2800" dirty="0"/>
              <a:t>4. JAKÉ PALMY ROSTOU V OÁZÁCH?</a:t>
            </a:r>
          </a:p>
          <a:p>
            <a:r>
              <a:rPr lang="cs-CZ" sz="2800" dirty="0"/>
              <a:t>5. JAK JSOU ROSTLINY A ŽIVOČICHOVÉ UZPŮSOBENI VELKÉMU VEDRU A SUCHU?</a:t>
            </a:r>
          </a:p>
        </p:txBody>
      </p:sp>
    </p:spTree>
    <p:extLst>
      <p:ext uri="{BB962C8B-B14F-4D97-AF65-F5344CB8AC3E}">
        <p14:creationId xmlns:p14="http://schemas.microsoft.com/office/powerpoint/2010/main" val="3484471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8BEE06-3892-4FBA-9331-ECE6AA8E7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MINULÉ HODINY – HORKÉ KŘESLO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AA72304-612A-4482-A726-F0D17BCFB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VYSVĚTLÍM CO VIDÍM </a:t>
            </a:r>
            <a:r>
              <a:rPr lang="cs-CZ" sz="2800" dirty="0"/>
              <a:t>NA OBRÁZKU, JAK </a:t>
            </a:r>
            <a:r>
              <a:rPr lang="cs-CZ" sz="2800" b="1" dirty="0"/>
              <a:t>OBRÁZEK SOUVISÍ </a:t>
            </a:r>
            <a:r>
              <a:rPr lang="cs-CZ" sz="2800" dirty="0"/>
              <a:t>S TROPICKÝM DEŠTNÝM PRALESEM</a:t>
            </a:r>
          </a:p>
        </p:txBody>
      </p:sp>
    </p:spTree>
    <p:extLst>
      <p:ext uri="{BB962C8B-B14F-4D97-AF65-F5344CB8AC3E}">
        <p14:creationId xmlns:p14="http://schemas.microsoft.com/office/powerpoint/2010/main" val="2750964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FB821F-A779-48D7-A2E5-19DBF9955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Obrázky do dvojice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A6C8DF-917F-41E5-BA5A-F86FEC5D2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9303" y="1573161"/>
            <a:ext cx="9705309" cy="4338061"/>
          </a:xfrm>
        </p:spPr>
        <p:txBody>
          <a:bodyPr>
            <a:normAutofit lnSpcReduction="10000"/>
          </a:bodyPr>
          <a:lstStyle/>
          <a:p>
            <a:r>
              <a:rPr lang="cs-CZ" sz="3200" dirty="0"/>
              <a:t>CO NÁM OBRÁZKY ŘÍKAJÍ O TROPICKÉM DEŠTNÉM PRALESE</a:t>
            </a:r>
          </a:p>
          <a:p>
            <a:pPr marL="0" indent="0">
              <a:buNone/>
            </a:pPr>
            <a:endParaRPr lang="cs-CZ" sz="3200" dirty="0"/>
          </a:p>
          <a:p>
            <a:r>
              <a:rPr lang="cs-CZ" sz="3200" dirty="0"/>
              <a:t>JAK SPOLU TYTO DVA OBRÁZKY SOUVISÍ</a:t>
            </a:r>
          </a:p>
          <a:p>
            <a:pPr marL="0" indent="0">
              <a:buNone/>
            </a:pPr>
            <a:endParaRPr lang="cs-CZ" sz="3200" dirty="0"/>
          </a:p>
          <a:p>
            <a:r>
              <a:rPr lang="cs-CZ" sz="3200" dirty="0"/>
              <a:t>DISKUSE VE DVOJICI PO DOBU 2. MINUT</a:t>
            </a:r>
          </a:p>
          <a:p>
            <a:r>
              <a:rPr lang="cs-CZ" sz="3200" dirty="0">
                <a:hlinkClick r:id="rId2"/>
              </a:rPr>
              <a:t>https://app.classroomscreen.com/wv1/7849b757-0748-49e6-bf82-cf0a16883964</a:t>
            </a:r>
            <a:endParaRPr lang="cs-CZ" sz="3200" dirty="0"/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863639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anilkový cukr">
            <a:extLst>
              <a:ext uri="{FF2B5EF4-FFF2-40B4-BE49-F238E27FC236}">
                <a16:creationId xmlns:a16="http://schemas.microsoft.com/office/drawing/2014/main" id="{8EB763F3-07A1-468E-A45A-0F7BC3D6D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228" y="4967511"/>
            <a:ext cx="3178098" cy="237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ona Vita Zapékané křupavé müsli s malinami a příchutí vanilky 700g - Tesco  Potraviny">
            <a:extLst>
              <a:ext uri="{FF2B5EF4-FFF2-40B4-BE49-F238E27FC236}">
                <a16:creationId xmlns:a16="http://schemas.microsoft.com/office/drawing/2014/main" id="{709AEC92-0E30-42CB-BAFF-DEAEEA819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351" y="267641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 descr="VÃ½sledek obrÃ¡zku pro dÃ©Å¡Å¥ symbol">
            <a:extLst>
              <a:ext uri="{FF2B5EF4-FFF2-40B4-BE49-F238E27FC236}">
                <a16:creationId xmlns:a16="http://schemas.microsoft.com/office/drawing/2014/main" id="{25F278FF-B391-4C19-BB25-62BB25C2C31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59" y="-88764"/>
            <a:ext cx="1825841" cy="1145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https://www.robimaus.cz/graphics/product/liana-tvarovaci-velka-exo-terra-hagen-1682.jpg">
            <a:extLst>
              <a:ext uri="{FF2B5EF4-FFF2-40B4-BE49-F238E27FC236}">
                <a16:creationId xmlns:a16="http://schemas.microsoft.com/office/drawing/2014/main" id="{E55A0514-E320-4DDC-AA00-B13844BC72A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2" y="-88764"/>
            <a:ext cx="1462405" cy="31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 descr="VÃ½sledek obrÃ¡zku pro kakaovnÃ­k">
            <a:extLst>
              <a:ext uri="{FF2B5EF4-FFF2-40B4-BE49-F238E27FC236}">
                <a16:creationId xmlns:a16="http://schemas.microsoft.com/office/drawing/2014/main" id="{2AE6A6B4-36B9-45A6-B0AF-F2BB4DD6C4E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342" y="5075246"/>
            <a:ext cx="2336746" cy="1859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VÃ½sledek obrÃ¡zku pro BANÃNOVNÃK">
            <a:extLst>
              <a:ext uri="{FF2B5EF4-FFF2-40B4-BE49-F238E27FC236}">
                <a16:creationId xmlns:a16="http://schemas.microsoft.com/office/drawing/2014/main" id="{9CC471C6-A8E1-4010-80E8-0B95D69FA32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603" y="192829"/>
            <a:ext cx="3495675" cy="2181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VÃ½sledek obrÃ¡zku pro vysokÃ© teploty symbol">
            <a:extLst>
              <a:ext uri="{FF2B5EF4-FFF2-40B4-BE49-F238E27FC236}">
                <a16:creationId xmlns:a16="http://schemas.microsoft.com/office/drawing/2014/main" id="{82737841-130A-4B97-B1BA-8ACCDB7E8431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629" y="1388852"/>
            <a:ext cx="1971675" cy="19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 descr="VÃ½sledek obrÃ¡zku pro kÃ¡cenÃ­ tropickÃ½ch deÅ¡tnÃ½ch lesÅ¯">
            <a:extLst>
              <a:ext uri="{FF2B5EF4-FFF2-40B4-BE49-F238E27FC236}">
                <a16:creationId xmlns:a16="http://schemas.microsoft.com/office/drawing/2014/main" id="{5E94E5E2-0E8E-4E56-8F6A-45C6388C8052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631" y="4496073"/>
            <a:ext cx="3120536" cy="237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 descr="http://www.rozvojovka.cz/download/img/3294.jpeg">
            <a:extLst>
              <a:ext uri="{FF2B5EF4-FFF2-40B4-BE49-F238E27FC236}">
                <a16:creationId xmlns:a16="http://schemas.microsoft.com/office/drawing/2014/main" id="{AAEA3518-3169-4972-AB04-2B5B4038899E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792" y="4592635"/>
            <a:ext cx="2805669" cy="21862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9E876890-E724-472B-9997-B426B9D5AB0C}"/>
              </a:ext>
            </a:extLst>
          </p:cNvPr>
          <p:cNvSpPr txBox="1"/>
          <p:nvPr/>
        </p:nvSpPr>
        <p:spPr>
          <a:xfrm>
            <a:off x="553388" y="3322800"/>
            <a:ext cx="137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1ED8FC5-568D-476E-881E-03CFFD93D0F0}"/>
              </a:ext>
            </a:extLst>
          </p:cNvPr>
          <p:cNvSpPr txBox="1"/>
          <p:nvPr/>
        </p:nvSpPr>
        <p:spPr>
          <a:xfrm>
            <a:off x="7538014" y="397968"/>
            <a:ext cx="128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026" name="Picture 2" descr="Tropické pralesy - ZELENÉ PLÍCE ZEMĚ | Amazonie">
            <a:extLst>
              <a:ext uri="{FF2B5EF4-FFF2-40B4-BE49-F238E27FC236}">
                <a16:creationId xmlns:a16="http://schemas.microsoft.com/office/drawing/2014/main" id="{7AA3532A-E629-486A-97D2-882321E87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7" y="3640852"/>
            <a:ext cx="3169810" cy="209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dnebné pásy: cz, ecosystems, environment, mirny, pasy, podnebne, polarni,  rovnik, science , sciencé | Glogster EDU - Interactive multimedia posters">
            <a:extLst>
              <a:ext uri="{FF2B5EF4-FFF2-40B4-BE49-F238E27FC236}">
                <a16:creationId xmlns:a16="http://schemas.microsoft.com/office/drawing/2014/main" id="{A59B0262-EB79-4289-A1D9-B0186F03F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96" y="174997"/>
            <a:ext cx="33419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orila východní – Wikipedie">
            <a:extLst>
              <a:ext uri="{FF2B5EF4-FFF2-40B4-BE49-F238E27FC236}">
                <a16:creationId xmlns:a16="http://schemas.microsoft.com/office/drawing/2014/main" id="{9C958A3C-CDF3-405A-BD71-C2C6B876C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662" y="79164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lma olejná – Wikipedie">
            <a:extLst>
              <a:ext uri="{FF2B5EF4-FFF2-40B4-BE49-F238E27FC236}">
                <a16:creationId xmlns:a16="http://schemas.microsoft.com/office/drawing/2014/main" id="{AC8A0ADB-344E-45E4-BF00-69BF5BFFA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792" y="267641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415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9FB859-CD8C-469A-B506-DAE4FD309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60" y="82572"/>
            <a:ext cx="11310152" cy="618764"/>
          </a:xfrm>
        </p:spPr>
        <p:txBody>
          <a:bodyPr>
            <a:normAutofit fontScale="90000"/>
          </a:bodyPr>
          <a:lstStyle/>
          <a:p>
            <a:r>
              <a:rPr lang="cs-CZ" dirty="0"/>
              <a:t>Deštný prales –př.  </a:t>
            </a:r>
            <a:r>
              <a:rPr lang="cs-CZ" b="1" dirty="0"/>
              <a:t>otázky na povrchu a pod povrchem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144264-214B-459A-B5A1-AFBFAECE9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938" y="781235"/>
            <a:ext cx="10048675" cy="5797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1. JAKÉ KOŘENÍ ROSTE V DEŠTNÉM PRALESE?</a:t>
            </a:r>
          </a:p>
          <a:p>
            <a:pPr marL="0" indent="0">
              <a:buNone/>
            </a:pPr>
            <a:r>
              <a:rPr lang="cs-CZ" sz="2800" dirty="0"/>
              <a:t>2.JAKÉHO LIDOOPA BYSTE MOHLI POTKAT V PRALESE AFRIKY A JAKÉHO V INDONÉSKÉM PRALESE?</a:t>
            </a:r>
          </a:p>
          <a:p>
            <a:pPr marL="0" indent="0">
              <a:buNone/>
            </a:pPr>
            <a:r>
              <a:rPr lang="cs-CZ" sz="2800" dirty="0"/>
              <a:t>3. DOKÁŽEŠ UVÉST PŘÍKLAD ŠELMY ŽIJÍCÍ V PRALESE?</a:t>
            </a:r>
          </a:p>
          <a:p>
            <a:pPr marL="0" indent="0">
              <a:buNone/>
            </a:pPr>
            <a:r>
              <a:rPr lang="cs-CZ" sz="2800" dirty="0"/>
              <a:t> A ORCHIDEE ROSTOU NA STROMECH?</a:t>
            </a:r>
          </a:p>
          <a:p>
            <a:pPr marL="0" indent="0">
              <a:buNone/>
            </a:pPr>
            <a:r>
              <a:rPr lang="cs-CZ" sz="2800" dirty="0"/>
              <a:t>4. PROČ SE O DEŠTNÉM PRALESE ŘÍKÁ, ŽE JSOU TO „ZELENÉ PLÍCE PLANETY“?</a:t>
            </a:r>
          </a:p>
          <a:p>
            <a:pPr marL="0" indent="0">
              <a:buNone/>
            </a:pPr>
            <a:r>
              <a:rPr lang="cs-CZ" sz="2800" dirty="0"/>
              <a:t>5. PROČ BY SE NEMĚLA V OBLASTECH DEŠTNÉHO PRALESA PĚSTOVAT PALMA OLEJNÁ?</a:t>
            </a:r>
          </a:p>
        </p:txBody>
      </p:sp>
    </p:spTree>
    <p:extLst>
      <p:ext uri="{BB962C8B-B14F-4D97-AF65-F5344CB8AC3E}">
        <p14:creationId xmlns:p14="http://schemas.microsoft.com/office/powerpoint/2010/main" val="427550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8EBC92-2878-418E-AF63-DC018CA03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TÉMA: SAVANA </a:t>
            </a:r>
            <a:r>
              <a:rPr lang="cs-CZ" dirty="0"/>
              <a:t>– 2. krajina v tropickém podnebném pásu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7984274-2CB9-4AB2-ACFE-0383A7F04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200" dirty="0"/>
              <a:t>Na ZÁKLADĚ </a:t>
            </a:r>
            <a:r>
              <a:rPr lang="cs-CZ" sz="3200" b="1" dirty="0"/>
              <a:t>OBRÁZKU ODVODÍM</a:t>
            </a:r>
            <a:r>
              <a:rPr lang="cs-CZ" sz="3200" dirty="0"/>
              <a:t>, JAKÉ POČASÍ, PODNEBÍ JE TYPICKÉ PRO SAVANU</a:t>
            </a:r>
          </a:p>
          <a:p>
            <a:endParaRPr lang="cs-CZ" sz="3200" dirty="0"/>
          </a:p>
          <a:p>
            <a:r>
              <a:rPr lang="cs-CZ" sz="3200" dirty="0"/>
              <a:t>JACÍ </a:t>
            </a:r>
            <a:r>
              <a:rPr lang="cs-CZ" sz="3200" b="1" dirty="0"/>
              <a:t>ŽIVOČICHOVÉ A ROSTLINY </a:t>
            </a:r>
            <a:r>
              <a:rPr lang="cs-CZ" sz="3200" dirty="0"/>
              <a:t>ZDE ŽIJÍ</a:t>
            </a:r>
          </a:p>
          <a:p>
            <a:endParaRPr lang="cs-CZ" sz="3200" dirty="0"/>
          </a:p>
          <a:p>
            <a:r>
              <a:rPr lang="cs-CZ" sz="3200" dirty="0"/>
              <a:t>V ČEM SE SAVANA LIŠÍ OD POUŠTĚ A DEŠTNÉHO PRALESA</a:t>
            </a:r>
          </a:p>
        </p:txBody>
      </p:sp>
    </p:spTree>
    <p:extLst>
      <p:ext uri="{BB962C8B-B14F-4D97-AF65-F5344CB8AC3E}">
        <p14:creationId xmlns:p14="http://schemas.microsoft.com/office/powerpoint/2010/main" val="1369302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VÃ½sledek obrÃ¡zku pro stÃ¡do bÃ½loÅ¾ravcÅ¯ v savanÄ">
            <a:extLst>
              <a:ext uri="{FF2B5EF4-FFF2-40B4-BE49-F238E27FC236}">
                <a16:creationId xmlns:a16="http://schemas.microsoft.com/office/drawing/2014/main" id="{E7704A56-4B66-4893-BB29-B767626A90F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55" y="1488709"/>
            <a:ext cx="4074819" cy="1940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 descr="VÃ½sledek obrÃ¡zku pro poÅ¾Ã¡r savany">
            <a:extLst>
              <a:ext uri="{FF2B5EF4-FFF2-40B4-BE49-F238E27FC236}">
                <a16:creationId xmlns:a16="http://schemas.microsoft.com/office/drawing/2014/main" id="{1EB7FC50-3BB4-4403-B3F4-FC52E8CE92D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732" y="1126282"/>
            <a:ext cx="4324350" cy="30467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7E8CEC26-0619-4562-8C3A-439ECB303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167" y="129607"/>
            <a:ext cx="10480006" cy="1040431"/>
          </a:xfrm>
        </p:spPr>
        <p:txBody>
          <a:bodyPr>
            <a:normAutofit/>
          </a:bodyPr>
          <a:lstStyle/>
          <a:p>
            <a:r>
              <a:rPr lang="cs-CZ" sz="2800" dirty="0"/>
              <a:t>2. KRAJINA TROPICKÉHO PODNEBNÉHO PÁSU – </a:t>
            </a:r>
            <a:r>
              <a:rPr lang="cs-CZ" sz="2800" b="1" dirty="0"/>
              <a:t>SAVANA</a:t>
            </a:r>
            <a:br>
              <a:rPr lang="cs-CZ" sz="2800" b="1" dirty="0"/>
            </a:br>
            <a:r>
              <a:rPr lang="cs-CZ" sz="2800" b="1" dirty="0"/>
              <a:t>VYVODÍME</a:t>
            </a:r>
            <a:r>
              <a:rPr lang="cs-CZ" sz="2800" dirty="0"/>
              <a:t> CO O NÍ MŮŽEME ŘÍCI NA ZÁKLADĚ OBRÁZKŮ</a:t>
            </a:r>
            <a:endParaRPr lang="cs-CZ" sz="2800" b="1" dirty="0"/>
          </a:p>
        </p:txBody>
      </p:sp>
      <p:pic>
        <p:nvPicPr>
          <p:cNvPr id="2050" name="Picture 2" descr="Sloní napajedlo v Africe | ZooCam">
            <a:extLst>
              <a:ext uri="{FF2B5EF4-FFF2-40B4-BE49-F238E27FC236}">
                <a16:creationId xmlns:a16="http://schemas.microsoft.com/office/drawing/2014/main" id="{BCA44F99-300A-43D6-B5DD-269F85E9E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358" y="4395028"/>
            <a:ext cx="5041724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avana">
            <a:extLst>
              <a:ext uri="{FF2B5EF4-FFF2-40B4-BE49-F238E27FC236}">
                <a16:creationId xmlns:a16="http://schemas.microsoft.com/office/drawing/2014/main" id="{17092271-B270-4F2B-AC13-702D5D7BF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514" y="3916933"/>
            <a:ext cx="4663739" cy="26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Žirafa, baobab, západ slunce, nápadný, afričan.">
            <a:extLst>
              <a:ext uri="{FF2B5EF4-FFF2-40B4-BE49-F238E27FC236}">
                <a16:creationId xmlns:a16="http://schemas.microsoft.com/office/drawing/2014/main" id="{6ADE903F-2983-4F99-94BF-34BDDF14A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148" y="1287842"/>
            <a:ext cx="3847639" cy="272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68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dzemnice olejná – Wikipedie">
            <a:extLst>
              <a:ext uri="{FF2B5EF4-FFF2-40B4-BE49-F238E27FC236}">
                <a16:creationId xmlns:a16="http://schemas.microsoft.com/office/drawing/2014/main" id="{12B44A47-316C-4C92-98E7-30377A076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05" y="0"/>
            <a:ext cx="4124172" cy="308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avlník (Gossypium) :: Krásy přírody">
            <a:extLst>
              <a:ext uri="{FF2B5EF4-FFF2-40B4-BE49-F238E27FC236}">
                <a16:creationId xmlns:a16="http://schemas.microsoft.com/office/drawing/2014/main" id="{E586EB16-FECB-4E70-9928-65ADDAA27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993" y="-727306"/>
            <a:ext cx="4689988" cy="313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arsen Puzzle Zvířata savany | Maxíkovy hračky">
            <a:extLst>
              <a:ext uri="{FF2B5EF4-FFF2-40B4-BE49-F238E27FC236}">
                <a16:creationId xmlns:a16="http://schemas.microsoft.com/office/drawing/2014/main" id="{A097B679-0A15-43CC-A9AF-02CD20129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6" y="3120913"/>
            <a:ext cx="5053781" cy="373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Gepard indický – Wikipedie">
            <a:extLst>
              <a:ext uri="{FF2B5EF4-FFF2-40B4-BE49-F238E27FC236}">
                <a16:creationId xmlns:a16="http://schemas.microsoft.com/office/drawing/2014/main" id="{B80A1EEB-EDF5-4A09-966B-B98496CFA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274" y="4802905"/>
            <a:ext cx="23145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Mravenečník velký - lexikon zvířat">
            <a:extLst>
              <a:ext uri="{FF2B5EF4-FFF2-40B4-BE49-F238E27FC236}">
                <a16:creationId xmlns:a16="http://schemas.microsoft.com/office/drawing/2014/main" id="{A278CD69-ED42-4D37-ABCA-E2E5C1493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582" y="4802905"/>
            <a:ext cx="3549599" cy="198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Australský medvídek koala | Austrálie">
            <a:extLst>
              <a:ext uri="{FF2B5EF4-FFF2-40B4-BE49-F238E27FC236}">
                <a16:creationId xmlns:a16="http://schemas.microsoft.com/office/drawing/2014/main" id="{1AE786D2-F4E7-49DD-8905-5C311D603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53" y="0"/>
            <a:ext cx="40386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Pes dingo je dingo: Mnohaletá záhada vyřešena | Ábíčko.cz">
            <a:extLst>
              <a:ext uri="{FF2B5EF4-FFF2-40B4-BE49-F238E27FC236}">
                <a16:creationId xmlns:a16="http://schemas.microsoft.com/office/drawing/2014/main" id="{DDB65049-58B5-4A5B-91EE-AAE56E121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131" y="2488460"/>
            <a:ext cx="3554783" cy="231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Jaguár americký | Zoo Olomouc - Svatý Kopeček">
            <a:extLst>
              <a:ext uri="{FF2B5EF4-FFF2-40B4-BE49-F238E27FC236}">
                <a16:creationId xmlns:a16="http://schemas.microsoft.com/office/drawing/2014/main" id="{AA4DC3A1-5D1E-4885-9B94-44927D3A2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636" y="2695575"/>
            <a:ext cx="3051919" cy="202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364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A2F18A-E749-4A7F-8806-983FFDA79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Vyplnění tabulky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670EFE-19EA-458C-AF74-B316C2FA3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Postupně společně</a:t>
            </a:r>
          </a:p>
        </p:txBody>
      </p:sp>
    </p:spTree>
    <p:extLst>
      <p:ext uri="{BB962C8B-B14F-4D97-AF65-F5344CB8AC3E}">
        <p14:creationId xmlns:p14="http://schemas.microsoft.com/office/powerpoint/2010/main" val="1754486767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206</TotalTime>
  <Words>375</Words>
  <Application>Microsoft Office PowerPoint</Application>
  <PresentationFormat>Širokoúhlá obrazovka</PresentationFormat>
  <Paragraphs>46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Stébla</vt:lpstr>
      <vt:lpstr>Tropický podnebný pás</vt:lpstr>
      <vt:lpstr>OPAKOVÁNÍ MINULÉ HODINY – HORKÉ KŘESLO</vt:lpstr>
      <vt:lpstr>Obrázky do dvojice</vt:lpstr>
      <vt:lpstr>Prezentace aplikace PowerPoint</vt:lpstr>
      <vt:lpstr>Deštný prales –př.  otázky na povrchu a pod povrchem</vt:lpstr>
      <vt:lpstr>TÉMA: SAVANA – 2. krajina v tropickém podnebném pásu</vt:lpstr>
      <vt:lpstr>2. KRAJINA TROPICKÉHO PODNEBNÉHO PÁSU – SAVANA VYVODÍME CO O NÍ MŮŽEME ŘÍCI NA ZÁKLADĚ OBRÁZKŮ</vt:lpstr>
      <vt:lpstr>Prezentace aplikace PowerPoint</vt:lpstr>
      <vt:lpstr>Vyplnění tabulky</vt:lpstr>
      <vt:lpstr>Otázky na hladině a pod hladinou horké křeslo</vt:lpstr>
      <vt:lpstr>SAVANA – UČ. STR 34</vt:lpstr>
      <vt:lpstr>Poušť - text</vt:lpstr>
      <vt:lpstr>PRÁCE S TEXTEM –který čteme</vt:lpstr>
      <vt:lpstr>POUŠŤ – UČ. STR. 34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Tropický podnebný pás</dc:title>
  <dc:creator>Lenovo</dc:creator>
  <cp:lastModifiedBy>Lenovo</cp:lastModifiedBy>
  <cp:revision>54</cp:revision>
  <dcterms:created xsi:type="dcterms:W3CDTF">2020-09-21T11:58:45Z</dcterms:created>
  <dcterms:modified xsi:type="dcterms:W3CDTF">2020-10-04T20:47:34Z</dcterms:modified>
</cp:coreProperties>
</file>